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77"/>
  </p:notesMasterIdLst>
  <p:handoutMasterIdLst>
    <p:handoutMasterId r:id="rId78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33" r:id="rId12"/>
    <p:sldId id="334" r:id="rId13"/>
    <p:sldId id="299" r:id="rId14"/>
    <p:sldId id="302" r:id="rId15"/>
    <p:sldId id="264" r:id="rId16"/>
    <p:sldId id="335" r:id="rId17"/>
    <p:sldId id="336" r:id="rId18"/>
    <p:sldId id="337" r:id="rId19"/>
    <p:sldId id="338" r:id="rId20"/>
    <p:sldId id="266" r:id="rId21"/>
    <p:sldId id="339" r:id="rId22"/>
    <p:sldId id="340" r:id="rId23"/>
    <p:sldId id="265" r:id="rId24"/>
    <p:sldId id="341" r:id="rId25"/>
    <p:sldId id="342" r:id="rId26"/>
    <p:sldId id="343" r:id="rId27"/>
    <p:sldId id="276" r:id="rId28"/>
    <p:sldId id="344" r:id="rId29"/>
    <p:sldId id="345" r:id="rId30"/>
    <p:sldId id="346" r:id="rId31"/>
    <p:sldId id="347" r:id="rId32"/>
    <p:sldId id="303" r:id="rId33"/>
    <p:sldId id="348" r:id="rId34"/>
    <p:sldId id="349" r:id="rId35"/>
    <p:sldId id="293" r:id="rId36"/>
    <p:sldId id="351" r:id="rId37"/>
    <p:sldId id="352" r:id="rId38"/>
    <p:sldId id="277" r:id="rId39"/>
    <p:sldId id="284" r:id="rId40"/>
    <p:sldId id="269" r:id="rId41"/>
    <p:sldId id="353" r:id="rId42"/>
    <p:sldId id="304" r:id="rId43"/>
    <p:sldId id="354" r:id="rId44"/>
    <p:sldId id="305" r:id="rId45"/>
    <p:sldId id="355" r:id="rId46"/>
    <p:sldId id="307" r:id="rId47"/>
    <p:sldId id="356" r:id="rId48"/>
    <p:sldId id="306" r:id="rId49"/>
    <p:sldId id="357" r:id="rId50"/>
    <p:sldId id="308" r:id="rId51"/>
    <p:sldId id="358" r:id="rId52"/>
    <p:sldId id="270" r:id="rId53"/>
    <p:sldId id="309" r:id="rId54"/>
    <p:sldId id="310" r:id="rId55"/>
    <p:sldId id="311" r:id="rId56"/>
    <p:sldId id="312" r:id="rId57"/>
    <p:sldId id="314" r:id="rId58"/>
    <p:sldId id="313" r:id="rId59"/>
    <p:sldId id="315" r:id="rId60"/>
    <p:sldId id="316" r:id="rId61"/>
    <p:sldId id="317" r:id="rId62"/>
    <p:sldId id="294" r:id="rId63"/>
    <p:sldId id="296" r:id="rId64"/>
    <p:sldId id="318" r:id="rId65"/>
    <p:sldId id="319" r:id="rId66"/>
    <p:sldId id="321" r:id="rId67"/>
    <p:sldId id="322" r:id="rId68"/>
    <p:sldId id="323" r:id="rId69"/>
    <p:sldId id="324" r:id="rId70"/>
    <p:sldId id="288" r:id="rId71"/>
    <p:sldId id="289" r:id="rId72"/>
    <p:sldId id="320" r:id="rId73"/>
    <p:sldId id="274" r:id="rId74"/>
    <p:sldId id="275" r:id="rId75"/>
    <p:sldId id="329" r:id="rId76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2" d="100"/>
          <a:sy n="62" d="100"/>
        </p:scale>
        <p:origin x="763" y="2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6/11/relationships/changesInfo" Target="changesInfos/changesInfo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20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Anuj-86/NB_repo/blob/main/jupyter-labs-spacex-data-collection-api.ipynb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uj-86/NB_repo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uj-86/NB_repo/blob/main/labs-jupyter-spacex-Data%20wrangling.ipynb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uj-86/NB_repo/blob/main/jupyter-labs-eda-dataviz-v2.ipynb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uj-86/NB_repo/blob/main/jupyter-labs-eda-sql-coursera_sqllite.ipynb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uj-86/NB_repo/blob/main/lab_jupyter_launch_site_location.ipynb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uj-86/NB_repo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uj-86/NB_repo/blob/main/SpaceX_Machine%20Learning%20Prediction_Part_5.ipynb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aw.githubusercontent.com/Anuj-86/NB_repo/main" TargetMode="External"/><Relationship Id="rId5" Type="http://schemas.openxmlformats.org/officeDocument/2006/relationships/hyperlink" Target="https://raw.githubusercontent.com/Anuj-86/NB_repo/" TargetMode="External"/><Relationship Id="rId4" Type="http://schemas.openxmlformats.org/officeDocument/2006/relationships/hyperlink" Target="https://github.com/Anuj-86/NB_repo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&lt;Anuj D&gt;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&lt;08-08-2025&gt;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– SpaceX API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Present your data collection with SpaceX REST calls using key phrases and flowcharts.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Add the GitHub URL of the completed SpaceX API calls notebook (must include completed code cell and outcome cell), as an external reference and peer-review purpose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https://github.com/Anuj-86/NB_repo/blob/main/jupyter-labs-spacex-data-collection-api.ipynb</a:t>
            </a:r>
            <a:endParaRPr lang="en-US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1AA18F-FC42-870C-9319-723A41B2CAF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rcRect r="2259" b="2"/>
          <a:stretch>
            <a:fillRect/>
          </a:stretch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437466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https://github.com/Anuj-86/NB_repo/blob/main/jupyter-labs-webscraping.ipynb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A55371-B9BF-74B5-13DE-136C1ED0B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1" y="1792288"/>
            <a:ext cx="5460999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pPr marL="0" indent="0">
              <a:buNone/>
            </a:pPr>
            <a:r>
              <a:rPr lang="en-IN" sz="1800" b="1" dirty="0"/>
              <a:t>1. </a:t>
            </a:r>
            <a:r>
              <a:rPr lang="en-IN" sz="1800" b="1" dirty="0">
                <a:latin typeface="Abadi" panose="020B0604020104020204" pitchFamily="34" charset="0"/>
              </a:rPr>
              <a:t>Data Collection</a:t>
            </a:r>
            <a:endParaRPr lang="en-IN" sz="1800" dirty="0">
              <a:latin typeface="Abadi" panose="020B0604020104020204" pitchFamily="34" charset="0"/>
            </a:endParaRPr>
          </a:p>
          <a:p>
            <a:pPr lvl="1"/>
            <a:r>
              <a:rPr lang="en-IN" sz="1600" b="1" dirty="0">
                <a:latin typeface="Abadi" panose="020B0604020104020204" pitchFamily="34" charset="0"/>
              </a:rPr>
              <a:t>Source</a:t>
            </a:r>
            <a:r>
              <a:rPr lang="en-IN" sz="1600" dirty="0">
                <a:latin typeface="Abadi" panose="020B0604020104020204" pitchFamily="34" charset="0"/>
              </a:rPr>
              <a:t>: SpaceX REST API / Web Scraping</a:t>
            </a:r>
          </a:p>
          <a:p>
            <a:pPr lvl="1"/>
            <a:r>
              <a:rPr lang="en-IN" sz="1600" b="1" dirty="0">
                <a:latin typeface="Abadi" panose="020B0604020104020204" pitchFamily="34" charset="0"/>
              </a:rPr>
              <a:t>Tools</a:t>
            </a:r>
            <a:r>
              <a:rPr lang="en-IN" sz="1600" dirty="0">
                <a:latin typeface="Abadi" panose="020B0604020104020204" pitchFamily="34" charset="0"/>
              </a:rPr>
              <a:t>: requests, </a:t>
            </a:r>
            <a:r>
              <a:rPr lang="en-IN" sz="1600" dirty="0" err="1">
                <a:latin typeface="Abadi" panose="020B0604020104020204" pitchFamily="34" charset="0"/>
              </a:rPr>
              <a:t>BeautifulSoup</a:t>
            </a:r>
            <a:r>
              <a:rPr lang="en-IN" sz="1600" dirty="0">
                <a:latin typeface="Abadi" panose="020B0604020104020204" pitchFamily="34" charset="0"/>
              </a:rPr>
              <a:t>, pandas, or similar</a:t>
            </a:r>
          </a:p>
          <a:p>
            <a:pPr lvl="1"/>
            <a:r>
              <a:rPr lang="en-IN" sz="1600" b="1" dirty="0">
                <a:latin typeface="Abadi" panose="020B0604020104020204" pitchFamily="34" charset="0"/>
              </a:rPr>
              <a:t>Action</a:t>
            </a:r>
            <a:r>
              <a:rPr lang="en-IN" sz="1600" dirty="0">
                <a:latin typeface="Abadi" panose="020B0604020104020204" pitchFamily="34" charset="0"/>
              </a:rPr>
              <a:t>: Retrieve structured (API) or unstructured (HTML) data</a:t>
            </a:r>
          </a:p>
          <a:p>
            <a:pPr marL="0" indent="0">
              <a:buNone/>
            </a:pPr>
            <a:r>
              <a:rPr lang="en-IN" sz="1800" b="1" dirty="0">
                <a:latin typeface="Abadi" panose="020B0604020104020204" pitchFamily="34" charset="0"/>
              </a:rPr>
              <a:t>2. Data Cleaning</a:t>
            </a:r>
            <a:endParaRPr lang="en-IN" sz="1800" dirty="0">
              <a:latin typeface="Abadi" panose="020B0604020104020204" pitchFamily="34" charset="0"/>
            </a:endParaRPr>
          </a:p>
          <a:p>
            <a:pPr lvl="1"/>
            <a:r>
              <a:rPr lang="en-IN" sz="1600" b="1" dirty="0">
                <a:latin typeface="Abadi" panose="020B0604020104020204" pitchFamily="34" charset="0"/>
              </a:rPr>
              <a:t>Remove Nulls/Missing Values</a:t>
            </a:r>
            <a:br>
              <a:rPr lang="en-IN" sz="1600" dirty="0">
                <a:latin typeface="Abadi" panose="020B0604020104020204" pitchFamily="34" charset="0"/>
              </a:rPr>
            </a:br>
            <a:r>
              <a:rPr lang="en-IN" sz="1600" dirty="0">
                <a:latin typeface="Abadi" panose="020B0604020104020204" pitchFamily="34" charset="0"/>
              </a:rPr>
              <a:t>Fill, drop, or flag rows with incomplete data.</a:t>
            </a:r>
          </a:p>
          <a:p>
            <a:pPr lvl="1"/>
            <a:r>
              <a:rPr lang="en-IN" sz="1600" b="1" dirty="0">
                <a:latin typeface="Abadi" panose="020B0604020104020204" pitchFamily="34" charset="0"/>
              </a:rPr>
              <a:t>Standardize Formats</a:t>
            </a:r>
            <a:br>
              <a:rPr lang="en-IN" sz="1600" dirty="0">
                <a:latin typeface="Abadi" panose="020B0604020104020204" pitchFamily="34" charset="0"/>
              </a:rPr>
            </a:br>
            <a:r>
              <a:rPr lang="en-IN" sz="1600" dirty="0">
                <a:latin typeface="Abadi" panose="020B0604020104020204" pitchFamily="34" charset="0"/>
              </a:rPr>
              <a:t>Convert dates, numbers, text (e.g., UTC to ISO 8601).</a:t>
            </a:r>
          </a:p>
          <a:p>
            <a:pPr lvl="1"/>
            <a:r>
              <a:rPr lang="en-IN" sz="1600" b="1" dirty="0">
                <a:latin typeface="Abadi" panose="020B0604020104020204" pitchFamily="34" charset="0"/>
              </a:rPr>
              <a:t>Fix Inconsistencies</a:t>
            </a:r>
            <a:br>
              <a:rPr lang="en-IN" sz="1600" dirty="0">
                <a:latin typeface="Abadi" panose="020B0604020104020204" pitchFamily="34" charset="0"/>
              </a:rPr>
            </a:br>
            <a:r>
              <a:rPr lang="en-IN" sz="1600" dirty="0">
                <a:latin typeface="Abadi" panose="020B0604020104020204" pitchFamily="34" charset="0"/>
              </a:rPr>
              <a:t>Normalize categorical values (e.g., "Falcon 9" vs "falcon9").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D2FCC6-9443-138F-2BFB-57A02A64C5AD}"/>
              </a:ext>
            </a:extLst>
          </p:cNvPr>
          <p:cNvSpPr txBox="1"/>
          <p:nvPr/>
        </p:nvSpPr>
        <p:spPr>
          <a:xfrm>
            <a:off x="469557" y="327906"/>
            <a:ext cx="8677531" cy="2464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3.</a:t>
            </a:r>
            <a:r>
              <a:rPr lang="en-IN" sz="18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Validation</a:t>
            </a:r>
            <a:endParaRPr lang="en-IN" sz="1800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Check Data Types</a:t>
            </a:r>
            <a:br>
              <a:rPr lang="en-IN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Ensure fields are correct (e.g., float, int, str, datetime).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Ensure Uniqueness</a:t>
            </a:r>
            <a:br>
              <a:rPr lang="en-IN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Remove duplicate records using </a:t>
            </a:r>
            <a:r>
              <a:rPr lang="en-IN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pandas.drop_duplicates</a:t>
            </a:r>
            <a:r>
              <a:rPr lang="en-IN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().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Validate Ranges</a:t>
            </a:r>
            <a:br>
              <a:rPr lang="en-IN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Ensure values fall within expected limits (e.g., payload mass &gt; 0).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68057-7B91-FF34-6192-8B855B8E579D}"/>
              </a:ext>
            </a:extLst>
          </p:cNvPr>
          <p:cNvSpPr txBox="1"/>
          <p:nvPr/>
        </p:nvSpPr>
        <p:spPr>
          <a:xfrm>
            <a:off x="469557" y="2941108"/>
            <a:ext cx="6098058" cy="2757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Data Structuring</a:t>
            </a:r>
            <a:endParaRPr lang="en-IN" sz="1800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Reshape</a:t>
            </a:r>
            <a:br>
              <a:rPr lang="en-IN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Pivot or melt data into useful wide/long formats.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Merge/Join</a:t>
            </a:r>
            <a:br>
              <a:rPr lang="en-IN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Combine datasets (e.g., launches + payloads + rockets).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Reindex/Sort</a:t>
            </a:r>
            <a:br>
              <a:rPr lang="en-IN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Prepare data for efficient analysis.</a:t>
            </a:r>
          </a:p>
        </p:txBody>
      </p:sp>
    </p:spTree>
    <p:extLst>
      <p:ext uri="{BB962C8B-B14F-4D97-AF65-F5344CB8AC3E}">
        <p14:creationId xmlns:p14="http://schemas.microsoft.com/office/powerpoint/2010/main" val="1121771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682083-1997-8936-FC03-EC668E8A0D6C}"/>
              </a:ext>
            </a:extLst>
          </p:cNvPr>
          <p:cNvSpPr txBox="1"/>
          <p:nvPr/>
        </p:nvSpPr>
        <p:spPr>
          <a:xfrm>
            <a:off x="247135" y="444254"/>
            <a:ext cx="8899953" cy="2669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b="1" kern="100" dirty="0"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 </a:t>
            </a:r>
            <a:r>
              <a:rPr lang="en-IN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Feature Engineering</a:t>
            </a:r>
            <a:endParaRPr lang="en-IN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Create New Fields</a:t>
            </a:r>
            <a:endParaRPr lang="en-IN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Launch Success Rate</a:t>
            </a:r>
          </a:p>
          <a:p>
            <a:pPr marL="1200150" lvl="2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Time Since Launch</a:t>
            </a:r>
          </a:p>
          <a:p>
            <a:pPr marL="1200150" lvl="2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Rocket Reuse Count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Categorize Values</a:t>
            </a:r>
            <a:br>
              <a:rPr lang="en-IN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Binning continuous variables (e.g., mass ranges, launch year groups).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1F233-E230-921D-3177-687A3241F344}"/>
              </a:ext>
            </a:extLst>
          </p:cNvPr>
          <p:cNvSpPr txBox="1"/>
          <p:nvPr/>
        </p:nvSpPr>
        <p:spPr>
          <a:xfrm>
            <a:off x="247135" y="3429000"/>
            <a:ext cx="6098058" cy="3068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6. Exporting Data</a:t>
            </a:r>
            <a:endParaRPr lang="en-IN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Save as</a:t>
            </a:r>
            <a:r>
              <a:rPr lang="en-IN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1200150" lvl="2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CSV</a:t>
            </a:r>
          </a:p>
          <a:p>
            <a:pPr marL="1200150" lvl="2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Excel</a:t>
            </a:r>
          </a:p>
          <a:p>
            <a:pPr marL="1200150" lvl="2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JSON</a:t>
            </a:r>
          </a:p>
          <a:p>
            <a:pPr marL="1200150" lvl="2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SQL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Purpose</a:t>
            </a:r>
            <a:r>
              <a:rPr lang="en-IN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To use in analysis, dashboards, or machine learning models.</a:t>
            </a:r>
          </a:p>
        </p:txBody>
      </p:sp>
    </p:spTree>
    <p:extLst>
      <p:ext uri="{BB962C8B-B14F-4D97-AF65-F5344CB8AC3E}">
        <p14:creationId xmlns:p14="http://schemas.microsoft.com/office/powerpoint/2010/main" val="3051011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62156E-BA40-090C-B3CD-15731A63A9B8}"/>
              </a:ext>
            </a:extLst>
          </p:cNvPr>
          <p:cNvSpPr txBox="1"/>
          <p:nvPr/>
        </p:nvSpPr>
        <p:spPr>
          <a:xfrm>
            <a:off x="1113810" y="2960716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 need to present your data wrangling process using key phrases and flowcharts</a:t>
            </a:r>
          </a:p>
        </p:txBody>
      </p:sp>
      <p:pic>
        <p:nvPicPr>
          <p:cNvPr id="5" name="Picture 4" descr="A diagram of a data wrangling process&#10;&#10;AI-generated content may be incorrect.">
            <a:extLst>
              <a:ext uri="{FF2B5EF4-FFF2-40B4-BE49-F238E27FC236}">
                <a16:creationId xmlns:a16="http://schemas.microsoft.com/office/drawing/2014/main" id="{F486EDB7-E278-DB88-9CE2-34C0A958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565823"/>
            <a:ext cx="5536001" cy="36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68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BFF235-CB9B-EDFE-4770-0CD032EC865E}"/>
              </a:ext>
            </a:extLst>
          </p:cNvPr>
          <p:cNvSpPr txBox="1"/>
          <p:nvPr/>
        </p:nvSpPr>
        <p:spPr>
          <a:xfrm>
            <a:off x="0" y="322989"/>
            <a:ext cx="1194898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https://github.com/Anuj-86/NB_repo/blob/main/labs-jupyter-spacex-Data%20wrangling.ipynb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914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 marL="0" indent="0">
              <a:buNone/>
            </a:pPr>
            <a:r>
              <a:rPr lang="en-IN" sz="1600" b="1" dirty="0">
                <a:latin typeface="Abadi" panose="020B0604020104020204" pitchFamily="34" charset="0"/>
              </a:rPr>
              <a:t>1. Bar Chart</a:t>
            </a:r>
            <a:endParaRPr lang="en-IN" sz="1600" dirty="0">
              <a:latin typeface="Abadi" panose="020B0604020104020204" pitchFamily="34" charset="0"/>
            </a:endParaRPr>
          </a:p>
          <a:p>
            <a:pPr lvl="1"/>
            <a:r>
              <a:rPr lang="en-IN" sz="1600" b="1" dirty="0">
                <a:latin typeface="Abadi" panose="020B0604020104020204" pitchFamily="34" charset="0"/>
              </a:rPr>
              <a:t>Used For</a:t>
            </a:r>
            <a:r>
              <a:rPr lang="en-IN" sz="1600" dirty="0">
                <a:latin typeface="Abadi" panose="020B0604020104020204" pitchFamily="34" charset="0"/>
              </a:rPr>
              <a:t>:</a:t>
            </a:r>
          </a:p>
          <a:p>
            <a:pPr lvl="2"/>
            <a:r>
              <a:rPr lang="en-IN" sz="1600" dirty="0">
                <a:latin typeface="Abadi" panose="020B0604020104020204" pitchFamily="34" charset="0"/>
              </a:rPr>
              <a:t>Launch success counts by rocket type</a:t>
            </a:r>
          </a:p>
          <a:p>
            <a:pPr lvl="2"/>
            <a:r>
              <a:rPr lang="en-IN" sz="1600" dirty="0">
                <a:latin typeface="Abadi" panose="020B0604020104020204" pitchFamily="34" charset="0"/>
              </a:rPr>
              <a:t>Number of launches per launch site</a:t>
            </a:r>
          </a:p>
          <a:p>
            <a:pPr lvl="1"/>
            <a:r>
              <a:rPr lang="en-IN" sz="1600" b="1" dirty="0">
                <a:latin typeface="Abadi" panose="020B0604020104020204" pitchFamily="34" charset="0"/>
              </a:rPr>
              <a:t>Why</a:t>
            </a:r>
            <a:r>
              <a:rPr lang="en-IN" sz="1600" dirty="0">
                <a:latin typeface="Abadi" panose="020B0604020104020204" pitchFamily="34" charset="0"/>
              </a:rPr>
              <a:t>:</a:t>
            </a:r>
            <a:br>
              <a:rPr lang="en-IN" sz="1600" dirty="0">
                <a:latin typeface="Abadi" panose="020B0604020104020204" pitchFamily="34" charset="0"/>
              </a:rPr>
            </a:br>
            <a:r>
              <a:rPr lang="en-IN" sz="1600" dirty="0">
                <a:latin typeface="Abadi" panose="020B0604020104020204" pitchFamily="34" charset="0"/>
              </a:rPr>
              <a:t>Bar charts clearly compare discrete categories. They help assess which rockets or sites are used most frequently.</a:t>
            </a:r>
          </a:p>
          <a:p>
            <a:pPr marL="0" lvl="0" indent="0">
              <a:buNone/>
            </a:pPr>
            <a:r>
              <a:rPr lang="en-IN" sz="1600" b="1" dirty="0">
                <a:latin typeface="Abadi" panose="020B0604020104020204" pitchFamily="34" charset="0"/>
              </a:rPr>
              <a:t>2. Line Chart</a:t>
            </a:r>
            <a:endParaRPr lang="en-IN" sz="1600" dirty="0">
              <a:latin typeface="Abadi" panose="020B0604020104020204" pitchFamily="34" charset="0"/>
            </a:endParaRPr>
          </a:p>
          <a:p>
            <a:pPr lvl="1"/>
            <a:r>
              <a:rPr lang="en-IN" sz="1600" b="1" dirty="0">
                <a:latin typeface="Abadi" panose="020B0604020104020204" pitchFamily="34" charset="0"/>
              </a:rPr>
              <a:t>Used For</a:t>
            </a:r>
            <a:r>
              <a:rPr lang="en-IN" sz="1600" dirty="0">
                <a:latin typeface="Abadi" panose="020B0604020104020204" pitchFamily="34" charset="0"/>
              </a:rPr>
              <a:t>:</a:t>
            </a:r>
          </a:p>
          <a:p>
            <a:pPr lvl="1"/>
            <a:r>
              <a:rPr lang="en-IN" sz="1600" dirty="0">
                <a:latin typeface="Abadi" panose="020B0604020104020204" pitchFamily="34" charset="0"/>
              </a:rPr>
              <a:t>Year-over-year launch frequency</a:t>
            </a:r>
          </a:p>
          <a:p>
            <a:pPr lvl="1"/>
            <a:r>
              <a:rPr lang="en-IN" sz="1600" dirty="0">
                <a:latin typeface="Abadi" panose="020B0604020104020204" pitchFamily="34" charset="0"/>
              </a:rPr>
              <a:t>Rocket reuse trend over time</a:t>
            </a:r>
          </a:p>
          <a:p>
            <a:pPr lvl="1"/>
            <a:r>
              <a:rPr lang="en-IN" sz="1600" b="1" dirty="0">
                <a:latin typeface="Abadi" panose="020B0604020104020204" pitchFamily="34" charset="0"/>
              </a:rPr>
              <a:t>Why</a:t>
            </a:r>
            <a:r>
              <a:rPr lang="en-IN" sz="1600" dirty="0">
                <a:latin typeface="Abadi" panose="020B0604020104020204" pitchFamily="34" charset="0"/>
              </a:rPr>
              <a:t>:</a:t>
            </a:r>
            <a:br>
              <a:rPr lang="en-IN" sz="1600" dirty="0">
                <a:latin typeface="Abadi" panose="020B0604020104020204" pitchFamily="34" charset="0"/>
              </a:rPr>
            </a:br>
            <a:r>
              <a:rPr lang="en-IN" sz="1600" dirty="0">
                <a:latin typeface="Abadi" panose="020B0604020104020204" pitchFamily="34" charset="0"/>
              </a:rPr>
              <a:t>Line charts highlight trends and fluctuations over time, revealing growth patterns or seasonal activity.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371ED32-3C63-55F6-9CCB-EE1D3C748810}"/>
              </a:ext>
            </a:extLst>
          </p:cNvPr>
          <p:cNvSpPr txBox="1"/>
          <p:nvPr/>
        </p:nvSpPr>
        <p:spPr>
          <a:xfrm>
            <a:off x="244045" y="106579"/>
            <a:ext cx="11260095" cy="2071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Histogram</a:t>
            </a:r>
            <a:endParaRPr lang="en-IN" sz="1600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Used For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Distribution of payload masses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Distribution of rocket flight durations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Why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b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Histograms show how data points are distributed and help identify skewness or normality.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195EDC-F764-0FED-3D08-F027C014CEAD}"/>
              </a:ext>
            </a:extLst>
          </p:cNvPr>
          <p:cNvSpPr txBox="1"/>
          <p:nvPr/>
        </p:nvSpPr>
        <p:spPr>
          <a:xfrm>
            <a:off x="244045" y="2289957"/>
            <a:ext cx="10914106" cy="2049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Scatter Plot</a:t>
            </a:r>
            <a:endParaRPr lang="en-IN" sz="1600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Used For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Payload mass vs launch success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Launch date vs number of cores reused</a:t>
            </a:r>
          </a:p>
          <a:p>
            <a:pPr lvl="1"/>
            <a:r>
              <a:rPr lang="en-IN" sz="1600" b="1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Why</a:t>
            </a:r>
            <a:r>
              <a:rPr lang="en-IN" sz="16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br>
              <a:rPr lang="en-IN" sz="16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6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Scatter plots reveal correlations or clusters, ideal for investigating relationships between numeric variables.</a:t>
            </a:r>
            <a:endParaRPr lang="en-IN" sz="1600" dirty="0">
              <a:latin typeface="Abadi" panose="020B06040201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F0F8EE-6BAC-14E8-5C05-0938D9804A5B}"/>
              </a:ext>
            </a:extLst>
          </p:cNvPr>
          <p:cNvSpPr txBox="1"/>
          <p:nvPr/>
        </p:nvSpPr>
        <p:spPr>
          <a:xfrm>
            <a:off x="132835" y="4568043"/>
            <a:ext cx="11025316" cy="1705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 Pie Chart / Donut Chart</a:t>
            </a:r>
            <a:endParaRPr lang="en-IN" sz="1600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Used For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Proportion of mission outcomes (Success vs Failure)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Why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b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Pie charts provide a quick overview of categorical distribution but are best used sparingly.</a:t>
            </a:r>
          </a:p>
        </p:txBody>
      </p:sp>
    </p:spTree>
    <p:extLst>
      <p:ext uri="{BB962C8B-B14F-4D97-AF65-F5344CB8AC3E}">
        <p14:creationId xmlns:p14="http://schemas.microsoft.com/office/powerpoint/2010/main" val="2333521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05A623-1D06-8809-BA92-302D27EBD6C1}"/>
              </a:ext>
            </a:extLst>
          </p:cNvPr>
          <p:cNvSpPr txBox="1"/>
          <p:nvPr/>
        </p:nvSpPr>
        <p:spPr>
          <a:xfrm>
            <a:off x="231688" y="211778"/>
            <a:ext cx="11457803" cy="247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https://github.com/Anuj-86/NB_repo/blob/main/jupyter-labs-eda-dataviz-v2.ipynb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935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</a:p>
          <a:p>
            <a:r>
              <a:rPr lang="en-IN" sz="1600" b="1" dirty="0">
                <a:latin typeface="Abadi" panose="020B0604020104020204" pitchFamily="34" charset="0"/>
              </a:rPr>
              <a:t>Data Exploration Queries</a:t>
            </a:r>
            <a:endParaRPr lang="en-IN" sz="1600" dirty="0">
              <a:latin typeface="Abadi" panose="020B0604020104020204" pitchFamily="34" charset="0"/>
            </a:endParaRPr>
          </a:p>
          <a:p>
            <a:pPr lvl="1"/>
            <a:r>
              <a:rPr lang="en-IN" sz="1600" dirty="0">
                <a:latin typeface="Abadi" panose="020B0604020104020204" pitchFamily="34" charset="0"/>
              </a:rPr>
              <a:t>SELECT * FROM launches LIMIT 10;</a:t>
            </a:r>
            <a:br>
              <a:rPr lang="en-IN" sz="1600" dirty="0">
                <a:latin typeface="Abadi" panose="020B0604020104020204" pitchFamily="34" charset="0"/>
              </a:rPr>
            </a:br>
            <a:r>
              <a:rPr lang="en-IN" sz="1600" dirty="0">
                <a:latin typeface="Abadi" panose="020B0604020104020204" pitchFamily="34" charset="0"/>
              </a:rPr>
              <a:t>→ View sample records from the dataset.</a:t>
            </a:r>
          </a:p>
          <a:p>
            <a:pPr lvl="1"/>
            <a:r>
              <a:rPr lang="en-IN" sz="1600" dirty="0">
                <a:latin typeface="Abadi" panose="020B0604020104020204" pitchFamily="34" charset="0"/>
              </a:rPr>
              <a:t>SELECT DISTINCT </a:t>
            </a:r>
            <a:r>
              <a:rPr lang="en-IN" sz="1600" dirty="0" err="1">
                <a:latin typeface="Abadi" panose="020B0604020104020204" pitchFamily="34" charset="0"/>
              </a:rPr>
              <a:t>rocket_name</a:t>
            </a:r>
            <a:r>
              <a:rPr lang="en-IN" sz="1600" dirty="0">
                <a:latin typeface="Abadi" panose="020B0604020104020204" pitchFamily="34" charset="0"/>
              </a:rPr>
              <a:t> FROM launches;</a:t>
            </a:r>
            <a:br>
              <a:rPr lang="en-IN" sz="1600" dirty="0">
                <a:latin typeface="Abadi" panose="020B0604020104020204" pitchFamily="34" charset="0"/>
              </a:rPr>
            </a:br>
            <a:r>
              <a:rPr lang="en-IN" sz="1600" dirty="0">
                <a:latin typeface="Abadi" panose="020B0604020104020204" pitchFamily="34" charset="0"/>
              </a:rPr>
              <a:t>→ Get unique rocket types used.</a:t>
            </a:r>
          </a:p>
          <a:p>
            <a:pPr lvl="1"/>
            <a:r>
              <a:rPr lang="en-IN" sz="1600" dirty="0">
                <a:latin typeface="Abadi" panose="020B0604020104020204" pitchFamily="34" charset="0"/>
              </a:rPr>
              <a:t>SELECT COUNT(*) FROM launches;</a:t>
            </a:r>
            <a:br>
              <a:rPr lang="en-IN" sz="1600" dirty="0">
                <a:latin typeface="Abadi" panose="020B0604020104020204" pitchFamily="34" charset="0"/>
              </a:rPr>
            </a:br>
            <a:r>
              <a:rPr lang="en-IN" sz="1600" dirty="0">
                <a:latin typeface="Abadi" panose="020B0604020104020204" pitchFamily="34" charset="0"/>
              </a:rPr>
              <a:t>→ Count total number of launches.</a:t>
            </a:r>
          </a:p>
          <a:p>
            <a:r>
              <a:rPr lang="en-IN" sz="1600" b="1" dirty="0">
                <a:latin typeface="Abadi" panose="020B0604020104020204" pitchFamily="34" charset="0"/>
              </a:rPr>
              <a:t>Descriptive Statistics</a:t>
            </a:r>
            <a:endParaRPr lang="en-IN" sz="1600" dirty="0">
              <a:latin typeface="Abadi" panose="020B0604020104020204" pitchFamily="34" charset="0"/>
            </a:endParaRPr>
          </a:p>
          <a:p>
            <a:pPr lvl="1"/>
            <a:r>
              <a:rPr lang="en-IN" sz="1600" dirty="0">
                <a:latin typeface="Abadi" panose="020B0604020104020204" pitchFamily="34" charset="0"/>
              </a:rPr>
              <a:t>SELECT AVG(</a:t>
            </a:r>
            <a:r>
              <a:rPr lang="en-IN" sz="1600" dirty="0" err="1">
                <a:latin typeface="Abadi" panose="020B0604020104020204" pitchFamily="34" charset="0"/>
              </a:rPr>
              <a:t>payload_mass_kg</a:t>
            </a:r>
            <a:r>
              <a:rPr lang="en-IN" sz="1600" dirty="0">
                <a:latin typeface="Abadi" panose="020B0604020104020204" pitchFamily="34" charset="0"/>
              </a:rPr>
              <a:t>), MIN(</a:t>
            </a:r>
            <a:r>
              <a:rPr lang="en-IN" sz="1600" dirty="0" err="1">
                <a:latin typeface="Abadi" panose="020B0604020104020204" pitchFamily="34" charset="0"/>
              </a:rPr>
              <a:t>payload_mass_kg</a:t>
            </a:r>
            <a:r>
              <a:rPr lang="en-IN" sz="1600" dirty="0">
                <a:latin typeface="Abadi" panose="020B0604020104020204" pitchFamily="34" charset="0"/>
              </a:rPr>
              <a:t>), MAX(</a:t>
            </a:r>
            <a:r>
              <a:rPr lang="en-IN" sz="1600" dirty="0" err="1">
                <a:latin typeface="Abadi" panose="020B0604020104020204" pitchFamily="34" charset="0"/>
              </a:rPr>
              <a:t>payload_mass_kg</a:t>
            </a:r>
            <a:r>
              <a:rPr lang="en-IN" sz="1600" dirty="0">
                <a:latin typeface="Abadi" panose="020B0604020104020204" pitchFamily="34" charset="0"/>
              </a:rPr>
              <a:t>) FROM payloads;</a:t>
            </a:r>
            <a:br>
              <a:rPr lang="en-IN" sz="1600" dirty="0">
                <a:latin typeface="Abadi" panose="020B0604020104020204" pitchFamily="34" charset="0"/>
              </a:rPr>
            </a:br>
            <a:r>
              <a:rPr lang="en-IN" sz="1600" dirty="0">
                <a:latin typeface="Abadi" panose="020B0604020104020204" pitchFamily="34" charset="0"/>
              </a:rPr>
              <a:t>→ Get average, min, and max payload mass.</a:t>
            </a:r>
          </a:p>
          <a:p>
            <a:pPr lvl="1"/>
            <a:r>
              <a:rPr lang="en-IN" sz="1600" dirty="0">
                <a:latin typeface="Abadi" panose="020B0604020104020204" pitchFamily="34" charset="0"/>
              </a:rPr>
              <a:t>SELECT </a:t>
            </a:r>
            <a:r>
              <a:rPr lang="en-IN" sz="1600" dirty="0" err="1">
                <a:latin typeface="Abadi" panose="020B0604020104020204" pitchFamily="34" charset="0"/>
              </a:rPr>
              <a:t>launch_site</a:t>
            </a:r>
            <a:r>
              <a:rPr lang="en-IN" sz="1600" dirty="0">
                <a:latin typeface="Abadi" panose="020B0604020104020204" pitchFamily="34" charset="0"/>
              </a:rPr>
              <a:t>, COUNT(*) AS </a:t>
            </a:r>
            <a:r>
              <a:rPr lang="en-IN" sz="1600" dirty="0" err="1">
                <a:latin typeface="Abadi" panose="020B0604020104020204" pitchFamily="34" charset="0"/>
              </a:rPr>
              <a:t>total_launches</a:t>
            </a:r>
            <a:r>
              <a:rPr lang="en-IN" sz="1600" dirty="0">
                <a:latin typeface="Abadi" panose="020B0604020104020204" pitchFamily="34" charset="0"/>
              </a:rPr>
              <a:t> FROM launches GROUP BY </a:t>
            </a:r>
            <a:r>
              <a:rPr lang="en-IN" sz="1600" dirty="0" err="1">
                <a:latin typeface="Abadi" panose="020B0604020104020204" pitchFamily="34" charset="0"/>
              </a:rPr>
              <a:t>launch_site</a:t>
            </a:r>
            <a:r>
              <a:rPr lang="en-IN" sz="1600" dirty="0">
                <a:latin typeface="Abadi" panose="020B0604020104020204" pitchFamily="34" charset="0"/>
              </a:rPr>
              <a:t>;</a:t>
            </a:r>
            <a:br>
              <a:rPr lang="en-IN" sz="1600" dirty="0">
                <a:latin typeface="Abadi" panose="020B0604020104020204" pitchFamily="34" charset="0"/>
              </a:rPr>
            </a:br>
            <a:r>
              <a:rPr lang="en-IN" sz="1600" dirty="0">
                <a:latin typeface="Abadi" panose="020B0604020104020204" pitchFamily="34" charset="0"/>
              </a:rPr>
              <a:t>→ Number of launches per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C18342-E94E-0D66-0654-F168F2DCC85A}"/>
              </a:ext>
            </a:extLst>
          </p:cNvPr>
          <p:cNvSpPr txBox="1"/>
          <p:nvPr/>
        </p:nvSpPr>
        <p:spPr>
          <a:xfrm>
            <a:off x="379970" y="209271"/>
            <a:ext cx="11111813" cy="160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Time-Based Analysis</a:t>
            </a:r>
            <a:endParaRPr lang="en-IN" sz="1600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EXTRACT(YEAR FROM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launch_date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AS year, COUNT(*) FROM launches GROUP BY year ORDER BY year;</a:t>
            </a:r>
            <a:b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→ Launch frequency by year.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launch_date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FROM launches ORDER BY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launch_date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DESC LIMIT 1;</a:t>
            </a:r>
            <a:b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→ Find the most recent launch.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12D7EB-BD21-AF57-78F6-980F02304167}"/>
              </a:ext>
            </a:extLst>
          </p:cNvPr>
          <p:cNvSpPr txBox="1"/>
          <p:nvPr/>
        </p:nvSpPr>
        <p:spPr>
          <a:xfrm>
            <a:off x="379970" y="1939117"/>
            <a:ext cx="10728754" cy="160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Success/Failure Filtering</a:t>
            </a:r>
            <a:endParaRPr lang="en-IN" sz="1600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* FROM launches WHERE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launch_success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false;</a:t>
            </a:r>
            <a:b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→ List failed launches.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rocket_name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COUNT(*) FROM launches WHERE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launch_success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true GROUP BY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rocket_name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b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→ Successful launches by rocket type.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483E2-995E-798E-13B8-8EAAB1F8D274}"/>
              </a:ext>
            </a:extLst>
          </p:cNvPr>
          <p:cNvSpPr txBox="1"/>
          <p:nvPr/>
        </p:nvSpPr>
        <p:spPr>
          <a:xfrm>
            <a:off x="379970" y="3887845"/>
            <a:ext cx="10728754" cy="1968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Joins</a:t>
            </a:r>
            <a:endParaRPr lang="en-IN" sz="1600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l.mission_name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r.rocket_type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FROM launches l JOIN rockets r ON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l.rocket_id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r.rocket_id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b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→ Combine launch info with rocket type details.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p.payload_mass_kg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l.launch_success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FROM payloads p JOIN launches l ON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p.launch_id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l.id;</a:t>
            </a:r>
            <a:b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→ Compare payloads with launch success.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18329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E6287C-66D0-0A8C-DA09-3292B92C324E}"/>
              </a:ext>
            </a:extLst>
          </p:cNvPr>
          <p:cNvSpPr txBox="1"/>
          <p:nvPr/>
        </p:nvSpPr>
        <p:spPr>
          <a:xfrm>
            <a:off x="268759" y="332938"/>
            <a:ext cx="11099457" cy="1864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Aggregated Insights</a:t>
            </a:r>
            <a:endParaRPr lang="en-IN" sz="1600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rocket_type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AVG(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payload_mass_kg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FROM rockets r JOIN payloads p ON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r.rocket_id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p.rocket_id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GROUP BY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rocket_type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b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→ Average payload mass per rocket type.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launch_site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SUM(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launch_success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::int) FROM launches GROUP BY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launch_site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b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→ Total successful launches per site (using casting for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boolean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integer).</a:t>
            </a:r>
          </a:p>
        </p:txBody>
      </p:sp>
    </p:spTree>
    <p:extLst>
      <p:ext uri="{BB962C8B-B14F-4D97-AF65-F5344CB8AC3E}">
        <p14:creationId xmlns:p14="http://schemas.microsoft.com/office/powerpoint/2010/main" val="1955444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1E6EF3-62BC-E192-3F11-067D9D06FAFA}"/>
              </a:ext>
            </a:extLst>
          </p:cNvPr>
          <p:cNvSpPr txBox="1"/>
          <p:nvPr/>
        </p:nvSpPr>
        <p:spPr>
          <a:xfrm>
            <a:off x="281115" y="300851"/>
            <a:ext cx="11235381" cy="394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https://github.com/Anuj-86/NB_repo/blob/main/jupyter-labs-eda-sql-coursera_sqllite.ipynb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978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IN" sz="1700" dirty="0">
                <a:latin typeface="Abadi" panose="020B0604020104020204" pitchFamily="34" charset="0"/>
              </a:rPr>
              <a:t>Markers</a:t>
            </a:r>
            <a:r>
              <a:rPr lang="en-IN" sz="1700" b="1" dirty="0">
                <a:latin typeface="Abadi" panose="020B0604020104020204" pitchFamily="34" charset="0"/>
              </a:rPr>
              <a:t> :- </a:t>
            </a:r>
            <a:r>
              <a:rPr lang="en-IN" sz="1700" dirty="0" err="1">
                <a:latin typeface="Abadi" panose="020B0604020104020204" pitchFamily="34" charset="0"/>
              </a:rPr>
              <a:t>folium.Marker</a:t>
            </a:r>
            <a:r>
              <a:rPr lang="en-IN" sz="1700" dirty="0">
                <a:latin typeface="Abadi" panose="020B0604020104020204" pitchFamily="34" charset="0"/>
              </a:rPr>
              <a:t>()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IN" sz="1700" dirty="0">
                <a:latin typeface="Abadi" panose="020B0604020104020204" pitchFamily="34" charset="0"/>
              </a:rPr>
              <a:t>Circle Markers :- </a:t>
            </a:r>
            <a:r>
              <a:rPr lang="en-IN" sz="1700" dirty="0" err="1">
                <a:latin typeface="Abadi" panose="020B0604020104020204" pitchFamily="34" charset="0"/>
              </a:rPr>
              <a:t>folium.CircleMarker</a:t>
            </a:r>
            <a:r>
              <a:rPr lang="en-IN" sz="1700" dirty="0">
                <a:latin typeface="Abadi" panose="020B0604020104020204" pitchFamily="34" charset="0"/>
              </a:rPr>
              <a:t>()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IN" sz="1700" dirty="0" err="1">
                <a:latin typeface="Abadi" panose="020B0604020104020204" pitchFamily="34" charset="0"/>
              </a:rPr>
              <a:t>Colored</a:t>
            </a:r>
            <a:r>
              <a:rPr lang="en-IN" sz="1700" dirty="0">
                <a:latin typeface="Abadi" panose="020B0604020104020204" pitchFamily="34" charset="0"/>
              </a:rPr>
              <a:t> Circles :- </a:t>
            </a:r>
            <a:r>
              <a:rPr lang="en-IN" sz="1700" dirty="0" err="1">
                <a:latin typeface="Abadi" panose="020B0604020104020204" pitchFamily="34" charset="0"/>
              </a:rPr>
              <a:t>folium.Circle</a:t>
            </a:r>
            <a:r>
              <a:rPr lang="en-IN" sz="1700" dirty="0">
                <a:latin typeface="Abadi" panose="020B0604020104020204" pitchFamily="34" charset="0"/>
              </a:rPr>
              <a:t>()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IN" sz="1700" dirty="0" err="1">
                <a:latin typeface="Abadi" panose="020B0604020104020204" pitchFamily="34" charset="0"/>
              </a:rPr>
              <a:t>PolyLines</a:t>
            </a:r>
            <a:r>
              <a:rPr lang="en-IN" sz="1700" dirty="0">
                <a:latin typeface="Abadi" panose="020B0604020104020204" pitchFamily="34" charset="0"/>
              </a:rPr>
              <a:t> :- folium. </a:t>
            </a:r>
            <a:r>
              <a:rPr lang="en-IN" sz="1700" dirty="0" err="1">
                <a:latin typeface="Abadi" panose="020B0604020104020204" pitchFamily="34" charset="0"/>
              </a:rPr>
              <a:t>PolyLine</a:t>
            </a:r>
            <a:r>
              <a:rPr lang="en-IN" sz="1700" dirty="0">
                <a:latin typeface="Abadi" panose="020B0604020104020204" pitchFamily="34" charset="0"/>
              </a:rPr>
              <a:t>()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IN" sz="1700" dirty="0">
                <a:latin typeface="Abadi" panose="020B0604020104020204" pitchFamily="34" charset="0"/>
              </a:rPr>
              <a:t>Feature Groups / Layers :- folium. </a:t>
            </a:r>
            <a:r>
              <a:rPr lang="en-IN" sz="1700" dirty="0" err="1">
                <a:latin typeface="Abadi" panose="020B0604020104020204" pitchFamily="34" charset="0"/>
              </a:rPr>
              <a:t>FeatureGroup</a:t>
            </a:r>
            <a:r>
              <a:rPr lang="en-IN" sz="1700" dirty="0">
                <a:latin typeface="Abadi" panose="020B0604020104020204" pitchFamily="34" charset="0"/>
              </a:rPr>
              <a:t>() , </a:t>
            </a:r>
            <a:r>
              <a:rPr lang="en-IN" sz="1700" dirty="0" err="1">
                <a:latin typeface="Abadi" panose="020B0604020104020204" pitchFamily="34" charset="0"/>
              </a:rPr>
              <a:t>LayerControl</a:t>
            </a:r>
            <a:r>
              <a:rPr lang="en-IN" sz="1700" dirty="0">
                <a:latin typeface="Abadi" panose="020B0604020104020204" pitchFamily="34" charset="0"/>
              </a:rPr>
              <a:t>()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6BC0D0-4504-DD66-4349-56F52C8881D7}"/>
              </a:ext>
            </a:extLst>
          </p:cNvPr>
          <p:cNvSpPr txBox="1"/>
          <p:nvPr/>
        </p:nvSpPr>
        <p:spPr>
          <a:xfrm>
            <a:off x="481914" y="352853"/>
            <a:ext cx="95054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C21783-54B5-AAE0-18E5-4F32248E5695}"/>
              </a:ext>
            </a:extLst>
          </p:cNvPr>
          <p:cNvSpPr txBox="1"/>
          <p:nvPr/>
        </p:nvSpPr>
        <p:spPr>
          <a:xfrm>
            <a:off x="481914" y="1070306"/>
            <a:ext cx="6098058" cy="2074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folium.Marker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Used For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Showing exact launch pad locations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Popup info like site name, mission count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Why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b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Markers provide a precise visual cue for each launch site.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F45DB-9147-CBFE-4D8A-776FF6366A38}"/>
              </a:ext>
            </a:extLst>
          </p:cNvPr>
          <p:cNvSpPr txBox="1"/>
          <p:nvPr/>
        </p:nvSpPr>
        <p:spPr>
          <a:xfrm>
            <a:off x="481914" y="3400636"/>
            <a:ext cx="6098058" cy="2661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Circle Markers</a:t>
            </a:r>
            <a:endParaRPr lang="en-IN" sz="1600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folium.CircleMarker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()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Used For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1200150" lvl="2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Representing launch sites with visual size scaling</a:t>
            </a:r>
          </a:p>
          <a:p>
            <a:pPr marL="1200150" lvl="2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Radius proportional to number of launches</a:t>
            </a:r>
          </a:p>
          <a:p>
            <a:pPr lvl="1"/>
            <a:r>
              <a:rPr lang="en-IN" sz="1600" b="1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Why</a:t>
            </a:r>
            <a:r>
              <a:rPr lang="en-IN" sz="16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br>
              <a:rPr lang="en-IN" sz="16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6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Helps visually compare site activity (larger circle = more launches)</a:t>
            </a:r>
            <a:endParaRPr lang="en-IN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74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68DAE-78F7-ADC5-C671-E7E2FD351E20}"/>
              </a:ext>
            </a:extLst>
          </p:cNvPr>
          <p:cNvSpPr txBox="1"/>
          <p:nvPr/>
        </p:nvSpPr>
        <p:spPr>
          <a:xfrm>
            <a:off x="429397" y="331273"/>
            <a:ext cx="6098058" cy="2704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600" b="1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Colored</a:t>
            </a: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Circles</a:t>
            </a:r>
            <a:endParaRPr lang="en-IN" sz="1600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folium.Circle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()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Used For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1200150" lvl="2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Highlighting impact zones or restricted areas</a:t>
            </a:r>
          </a:p>
          <a:p>
            <a:pPr marL="1200150" lvl="2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Using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color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indicate status (e.g., green = active, red = inactive)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Why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b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Adds context and category-based visual filtering.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3AB509-1875-C0A3-830F-9187D712D196}"/>
              </a:ext>
            </a:extLst>
          </p:cNvPr>
          <p:cNvSpPr txBox="1"/>
          <p:nvPr/>
        </p:nvSpPr>
        <p:spPr>
          <a:xfrm>
            <a:off x="528251" y="3120081"/>
            <a:ext cx="6098058" cy="267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600" b="1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PolyLines</a:t>
            </a:r>
            <a:endParaRPr lang="en-IN" sz="1600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folium.PolyLine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()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Used For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1200150" lvl="2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Illustrating potential rocket flight paths</a:t>
            </a:r>
          </a:p>
          <a:p>
            <a:pPr marL="1200150" lvl="2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Connecting launch site to ocean landing zones or drone ships</a:t>
            </a:r>
          </a:p>
          <a:p>
            <a:pPr lvl="1"/>
            <a:r>
              <a:rPr lang="en-IN" sz="1600" b="1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Why</a:t>
            </a:r>
            <a:r>
              <a:rPr lang="en-IN" sz="16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br>
              <a:rPr lang="en-IN" sz="16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6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Useful to show the direction or reach of launches</a:t>
            </a:r>
            <a:endParaRPr lang="en-IN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185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C6DD2F-576C-64E0-32F5-0CF4E48377CD}"/>
              </a:ext>
            </a:extLst>
          </p:cNvPr>
          <p:cNvSpPr txBox="1"/>
          <p:nvPr/>
        </p:nvSpPr>
        <p:spPr>
          <a:xfrm>
            <a:off x="342900" y="518394"/>
            <a:ext cx="6098058" cy="2700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Feature Groups / Layers</a:t>
            </a:r>
            <a:endParaRPr lang="en-IN" sz="1600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folium.FeatureGroup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(), </a:t>
            </a:r>
            <a:r>
              <a:rPr lang="en-IN" sz="16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LayerControl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()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Used For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1200150" lvl="2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Grouping markers (e.g., by rocket type or outcome)</a:t>
            </a:r>
          </a:p>
          <a:p>
            <a:pPr marL="1200150" lvl="2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Adding togglable layers for better interactivity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Why</a:t>
            </a: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b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6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Makes the map cleaner and interactive for exploratory analysis.</a:t>
            </a:r>
          </a:p>
        </p:txBody>
      </p:sp>
    </p:spTree>
    <p:extLst>
      <p:ext uri="{BB962C8B-B14F-4D97-AF65-F5344CB8AC3E}">
        <p14:creationId xmlns:p14="http://schemas.microsoft.com/office/powerpoint/2010/main" val="3827825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D16B3C-0ABD-DCE7-D651-6290BF9F3BFB}"/>
              </a:ext>
            </a:extLst>
          </p:cNvPr>
          <p:cNvSpPr txBox="1"/>
          <p:nvPr/>
        </p:nvSpPr>
        <p:spPr>
          <a:xfrm>
            <a:off x="417041" y="246274"/>
            <a:ext cx="1116124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hlinkClick r:id="rId2"/>
              </a:rPr>
              <a:t>https://github.com/Anuj-86/NB_repo/blob/main/lab_jupyter_launch_site_location.ipynb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5193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7"/>
            <a:ext cx="9745589" cy="50462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IN" sz="1800" b="1" u="sng" dirty="0">
                <a:latin typeface="Abadi" panose="020B0604020104020204" pitchFamily="34" charset="0"/>
              </a:rPr>
              <a:t>Plots and Graphs</a:t>
            </a:r>
            <a:endParaRPr lang="en-IN" sz="1800" u="sng" dirty="0">
              <a:latin typeface="Abadi" panose="020B0604020104020204" pitchFamily="34" charset="0"/>
            </a:endParaRPr>
          </a:p>
          <a:p>
            <a:pPr lvl="1"/>
            <a:r>
              <a:rPr lang="en-IN" sz="1600" b="1" dirty="0">
                <a:latin typeface="Abadi" panose="020B0604020104020204" pitchFamily="34" charset="0"/>
              </a:rPr>
              <a:t>Bar Chart</a:t>
            </a:r>
            <a:r>
              <a:rPr lang="en-IN" sz="1600" dirty="0">
                <a:latin typeface="Abadi" panose="020B0604020104020204" pitchFamily="34" charset="0"/>
              </a:rPr>
              <a:t>:</a:t>
            </a:r>
          </a:p>
          <a:p>
            <a:pPr lvl="2"/>
            <a:r>
              <a:rPr lang="en-IN" sz="1600" dirty="0">
                <a:latin typeface="Abadi" panose="020B0604020104020204" pitchFamily="34" charset="0"/>
              </a:rPr>
              <a:t>Shows launch count per site or rocket type</a:t>
            </a:r>
          </a:p>
          <a:p>
            <a:pPr lvl="2"/>
            <a:r>
              <a:rPr lang="en-IN" sz="1600" dirty="0">
                <a:latin typeface="Abadi" panose="020B0604020104020204" pitchFamily="34" charset="0"/>
              </a:rPr>
              <a:t>Useful for comparing categorical performance</a:t>
            </a:r>
          </a:p>
          <a:p>
            <a:pPr lvl="1"/>
            <a:r>
              <a:rPr lang="en-IN" sz="1600" b="1" dirty="0">
                <a:latin typeface="Abadi" panose="020B0604020104020204" pitchFamily="34" charset="0"/>
              </a:rPr>
              <a:t>Pie Chart</a:t>
            </a:r>
            <a:r>
              <a:rPr lang="en-IN" sz="1600" dirty="0">
                <a:latin typeface="Abadi" panose="020B0604020104020204" pitchFamily="34" charset="0"/>
              </a:rPr>
              <a:t>:</a:t>
            </a:r>
          </a:p>
          <a:p>
            <a:pPr lvl="2"/>
            <a:r>
              <a:rPr lang="en-IN" sz="1600" dirty="0">
                <a:latin typeface="Abadi" panose="020B0604020104020204" pitchFamily="34" charset="0"/>
              </a:rPr>
              <a:t>Displays mission outcome proportions (Success vs Failure)</a:t>
            </a:r>
          </a:p>
          <a:p>
            <a:pPr lvl="2"/>
            <a:r>
              <a:rPr lang="en-IN" sz="1600" dirty="0">
                <a:latin typeface="Abadi" panose="020B0604020104020204" pitchFamily="34" charset="0"/>
              </a:rPr>
              <a:t>Provides a quick overview of launch success rate</a:t>
            </a:r>
          </a:p>
          <a:p>
            <a:pPr lvl="1"/>
            <a:r>
              <a:rPr lang="en-IN" sz="1600" b="1" dirty="0">
                <a:latin typeface="Abadi" panose="020B0604020104020204" pitchFamily="34" charset="0"/>
              </a:rPr>
              <a:t>Line Chart</a:t>
            </a:r>
            <a:r>
              <a:rPr lang="en-IN" sz="1600" dirty="0">
                <a:latin typeface="Abadi" panose="020B0604020104020204" pitchFamily="34" charset="0"/>
              </a:rPr>
              <a:t>:</a:t>
            </a:r>
          </a:p>
          <a:p>
            <a:pPr lvl="2"/>
            <a:r>
              <a:rPr lang="en-IN" sz="1600" dirty="0">
                <a:latin typeface="Abadi" panose="020B0604020104020204" pitchFamily="34" charset="0"/>
              </a:rPr>
              <a:t>Visualizes launches over time</a:t>
            </a:r>
          </a:p>
          <a:p>
            <a:pPr lvl="2"/>
            <a:r>
              <a:rPr lang="en-IN" sz="1600" dirty="0">
                <a:latin typeface="Abadi" panose="020B0604020104020204" pitchFamily="34" charset="0"/>
              </a:rPr>
              <a:t>Reveals trends and seasonality</a:t>
            </a:r>
          </a:p>
          <a:p>
            <a:pPr lvl="1"/>
            <a:r>
              <a:rPr lang="en-IN" sz="1600" b="1" dirty="0">
                <a:latin typeface="Abadi" panose="020B0604020104020204" pitchFamily="34" charset="0"/>
              </a:rPr>
              <a:t>Scatter Plot</a:t>
            </a:r>
            <a:r>
              <a:rPr lang="en-IN" sz="1600" dirty="0">
                <a:latin typeface="Abadi" panose="020B0604020104020204" pitchFamily="34" charset="0"/>
              </a:rPr>
              <a:t>:</a:t>
            </a:r>
          </a:p>
          <a:p>
            <a:pPr lvl="2"/>
            <a:r>
              <a:rPr lang="en-IN" sz="1600" dirty="0">
                <a:latin typeface="Abadi" panose="020B0604020104020204" pitchFamily="34" charset="0"/>
              </a:rPr>
              <a:t>Plots payload mass vs launch outcome</a:t>
            </a:r>
          </a:p>
          <a:p>
            <a:pPr lvl="2"/>
            <a:r>
              <a:rPr lang="en-IN" sz="1600" dirty="0">
                <a:latin typeface="Abadi" panose="020B0604020104020204" pitchFamily="34" charset="0"/>
              </a:rPr>
              <a:t>Helps identify patterns or anomalies</a:t>
            </a:r>
          </a:p>
          <a:p>
            <a:pPr marL="0" indent="0">
              <a:buNone/>
            </a:pPr>
            <a:endParaRPr lang="en-IN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64166D-51F0-1E81-A9BB-4B72EAB51389}"/>
              </a:ext>
            </a:extLst>
          </p:cNvPr>
          <p:cNvSpPr txBox="1"/>
          <p:nvPr/>
        </p:nvSpPr>
        <p:spPr>
          <a:xfrm>
            <a:off x="515895" y="296386"/>
            <a:ext cx="60980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IN" sz="1600" b="1" dirty="0">
                <a:latin typeface="Abadi" panose="020B0604020104020204" pitchFamily="34" charset="0"/>
              </a:rPr>
              <a:t>Histogram</a:t>
            </a:r>
            <a:r>
              <a:rPr lang="en-IN" sz="1600" dirty="0">
                <a:latin typeface="Abadi" panose="020B0604020104020204" pitchFamily="34" charset="0"/>
              </a:rPr>
              <a:t>:</a:t>
            </a:r>
          </a:p>
          <a:p>
            <a:pPr lvl="2"/>
            <a:r>
              <a:rPr lang="en-IN" sz="1600" dirty="0">
                <a:latin typeface="Abadi" panose="020B0604020104020204" pitchFamily="34" charset="0"/>
              </a:rPr>
              <a:t>Shows distribution of payload mass</a:t>
            </a:r>
          </a:p>
          <a:p>
            <a:pPr lvl="2"/>
            <a:r>
              <a:rPr lang="en-IN" sz="1600" dirty="0">
                <a:latin typeface="Abadi" panose="020B0604020104020204" pitchFamily="34" charset="0"/>
              </a:rPr>
              <a:t>Useful for spotting data skewness or outliers</a:t>
            </a:r>
          </a:p>
          <a:p>
            <a:pPr lvl="1"/>
            <a:r>
              <a:rPr lang="en-IN" sz="1600" b="1" dirty="0">
                <a:latin typeface="Abadi" panose="020B0604020104020204" pitchFamily="34" charset="0"/>
              </a:rPr>
              <a:t>Interactive Map</a:t>
            </a:r>
            <a:r>
              <a:rPr lang="en-IN" sz="1600" dirty="0">
                <a:latin typeface="Abadi" panose="020B0604020104020204" pitchFamily="34" charset="0"/>
              </a:rPr>
              <a:t>:</a:t>
            </a:r>
          </a:p>
          <a:p>
            <a:pPr lvl="2"/>
            <a:r>
              <a:rPr lang="en-IN" sz="1600" dirty="0">
                <a:latin typeface="Abadi" panose="020B0604020104020204" pitchFamily="34" charset="0"/>
              </a:rPr>
              <a:t>Geolocates launch sites with markers and info</a:t>
            </a:r>
          </a:p>
          <a:p>
            <a:pPr lvl="2"/>
            <a:r>
              <a:rPr lang="en-IN" sz="1600" dirty="0">
                <a:latin typeface="Abadi" panose="020B0604020104020204" pitchFamily="34" charset="0"/>
              </a:rPr>
              <a:t>Enhances spatial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0B312-9A44-05BF-3F0F-1979352F3371}"/>
              </a:ext>
            </a:extLst>
          </p:cNvPr>
          <p:cNvSpPr txBox="1"/>
          <p:nvPr/>
        </p:nvSpPr>
        <p:spPr>
          <a:xfrm>
            <a:off x="515895" y="1896067"/>
            <a:ext cx="609805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u="sng" dirty="0">
                <a:latin typeface="Abadi" panose="020B0604020104020204" pitchFamily="34" charset="0"/>
              </a:rPr>
              <a:t>Interactive Features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b="1" dirty="0">
                <a:latin typeface="Abadi" panose="020B0604020104020204" pitchFamily="34" charset="0"/>
              </a:rPr>
              <a:t>Dropdown Menus</a:t>
            </a:r>
            <a:r>
              <a:rPr lang="en-IN" sz="1600" dirty="0">
                <a:latin typeface="Abadi" panose="020B0604020104020204" pitchFamily="34" charset="0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badi" panose="020B0604020104020204" pitchFamily="34" charset="0"/>
              </a:rPr>
              <a:t>Filter data by site, rocket type, or year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badi" panose="020B0604020104020204" pitchFamily="34" charset="0"/>
              </a:rPr>
              <a:t>Updates all linked visualizations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b="1" dirty="0">
                <a:latin typeface="Abadi" panose="020B0604020104020204" pitchFamily="34" charset="0"/>
              </a:rPr>
              <a:t>Sliders</a:t>
            </a:r>
            <a:r>
              <a:rPr lang="en-IN" sz="1600" dirty="0">
                <a:latin typeface="Abadi" panose="020B0604020104020204" pitchFamily="34" charset="0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badi" panose="020B0604020104020204" pitchFamily="34" charset="0"/>
              </a:rPr>
              <a:t>Adjust payload range or time window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badi" panose="020B0604020104020204" pitchFamily="34" charset="0"/>
              </a:rPr>
              <a:t>Useful for dynamic filtering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b="1" dirty="0">
                <a:latin typeface="Abadi" panose="020B0604020104020204" pitchFamily="34" charset="0"/>
              </a:rPr>
              <a:t>Checkboxes / Toggles</a:t>
            </a:r>
            <a:r>
              <a:rPr lang="en-IN" sz="1600" dirty="0">
                <a:latin typeface="Abadi" panose="020B0604020104020204" pitchFamily="34" charset="0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badi" panose="020B0604020104020204" pitchFamily="34" charset="0"/>
              </a:rPr>
              <a:t>Show or hide specific categories (e.g., failed launches)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badi" panose="020B0604020104020204" pitchFamily="34" charset="0"/>
              </a:rPr>
              <a:t>Enables focused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b="1" dirty="0">
                <a:latin typeface="Abadi" panose="020B0604020104020204" pitchFamily="34" charset="0"/>
              </a:rPr>
              <a:t>Popups on Map</a:t>
            </a:r>
            <a:r>
              <a:rPr lang="en-IN" sz="1600" dirty="0">
                <a:latin typeface="Abadi" panose="020B0604020104020204" pitchFamily="34" charset="0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badi" panose="020B0604020104020204" pitchFamily="34" charset="0"/>
              </a:rPr>
              <a:t>Display site name, total launches, last launch date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badi" panose="020B0604020104020204" pitchFamily="34" charset="0"/>
              </a:rPr>
              <a:t>Activated on click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b="1" dirty="0">
                <a:latin typeface="Abadi" panose="020B0604020104020204" pitchFamily="34" charset="0"/>
              </a:rPr>
              <a:t>Hover Tooltips</a:t>
            </a:r>
            <a:r>
              <a:rPr lang="en-IN" sz="1600" dirty="0">
                <a:latin typeface="Abadi" panose="020B0604020104020204" pitchFamily="34" charset="0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badi" panose="020B0604020104020204" pitchFamily="34" charset="0"/>
              </a:rPr>
              <a:t>Reveal extra data on graph hover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badi" panose="020B0604020104020204" pitchFamily="34" charset="0"/>
              </a:rPr>
              <a:t>Enhances data interpretation without clutter</a:t>
            </a:r>
          </a:p>
        </p:txBody>
      </p:sp>
    </p:spTree>
    <p:extLst>
      <p:ext uri="{BB962C8B-B14F-4D97-AF65-F5344CB8AC3E}">
        <p14:creationId xmlns:p14="http://schemas.microsoft.com/office/powerpoint/2010/main" val="1498841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62F9E6-1201-1B99-85FF-AAC65B1C3D41}"/>
              </a:ext>
            </a:extLst>
          </p:cNvPr>
          <p:cNvSpPr txBox="1"/>
          <p:nvPr/>
        </p:nvSpPr>
        <p:spPr>
          <a:xfrm>
            <a:off x="367614" y="461488"/>
            <a:ext cx="10864678" cy="1928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https://github.com/Anuj-86/NB_repo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860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33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b="1" dirty="0">
                <a:latin typeface="Abadi" panose="020B0604020104020204" pitchFamily="34" charset="0"/>
              </a:rPr>
              <a:t>Model Building</a:t>
            </a:r>
            <a:endParaRPr lang="en-US" altLang="en-US" sz="2200" dirty="0">
              <a:latin typeface="Abadi" panose="020B0604020104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latin typeface="Abadi" panose="020B0604020104020204" pitchFamily="34" charset="0"/>
              </a:rPr>
              <a:t>Target: </a:t>
            </a:r>
            <a:r>
              <a:rPr lang="en-US" altLang="en-US" sz="2200" dirty="0" err="1">
                <a:latin typeface="Abadi" panose="020B0604020104020204" pitchFamily="34" charset="0"/>
              </a:rPr>
              <a:t>launch_success</a:t>
            </a:r>
            <a:r>
              <a:rPr lang="en-US" altLang="en-US" sz="2200" dirty="0">
                <a:latin typeface="Abadi" panose="020B0604020104020204" pitchFamily="34" charset="0"/>
              </a:rPr>
              <a:t> (Yes/No)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latin typeface="Abadi" panose="020B0604020104020204" pitchFamily="34" charset="0"/>
              </a:rPr>
              <a:t>Models tried: Logistic Regression, Random Forest, SVM, KNN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b="1" dirty="0">
                <a:latin typeface="Abadi" panose="020B0604020104020204" pitchFamily="34" charset="0"/>
              </a:rPr>
              <a:t>Model Evaluation</a:t>
            </a:r>
            <a:endParaRPr lang="en-US" altLang="en-US" sz="2200" dirty="0">
              <a:latin typeface="Abadi" panose="020B0604020104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latin typeface="Abadi" panose="020B0604020104020204" pitchFamily="34" charset="0"/>
              </a:rPr>
              <a:t>Train/Test split (80/20)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latin typeface="Abadi" panose="020B0604020104020204" pitchFamily="34" charset="0"/>
              </a:rPr>
              <a:t>Cross-validation used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latin typeface="Abadi" panose="020B0604020104020204" pitchFamily="34" charset="0"/>
              </a:rPr>
              <a:t>Metrics: Accuracy, Precision, Recall, F1-score, ROC-AUC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b="1" dirty="0">
                <a:latin typeface="Abadi" panose="020B0604020104020204" pitchFamily="34" charset="0"/>
              </a:rPr>
              <a:t>Model Improvement</a:t>
            </a:r>
            <a:endParaRPr lang="en-US" altLang="en-US" sz="2200" dirty="0">
              <a:latin typeface="Abadi" panose="020B0604020104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latin typeface="Abadi" panose="020B0604020104020204" pitchFamily="34" charset="0"/>
              </a:rPr>
              <a:t>One-hot encoding for categorical features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latin typeface="Abadi" panose="020B0604020104020204" pitchFamily="34" charset="0"/>
              </a:rPr>
              <a:t>Feature scaling for numeric data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latin typeface="Abadi" panose="020B0604020104020204" pitchFamily="34" charset="0"/>
              </a:rPr>
              <a:t>Hyperparameter tuning with </a:t>
            </a:r>
            <a:r>
              <a:rPr lang="en-US" altLang="en-US" sz="2200" dirty="0" err="1">
                <a:latin typeface="Abadi" panose="020B0604020104020204" pitchFamily="34" charset="0"/>
              </a:rPr>
              <a:t>GridSearchCV</a:t>
            </a:r>
            <a:r>
              <a:rPr lang="en-US" altLang="en-US" sz="2200" dirty="0">
                <a:latin typeface="Abadi" panose="020B0604020104020204" pitchFamily="34" charset="0"/>
              </a:rPr>
              <a:t> / </a:t>
            </a:r>
            <a:r>
              <a:rPr lang="en-US" altLang="en-US" sz="2200" dirty="0" err="1">
                <a:latin typeface="Abadi" panose="020B0604020104020204" pitchFamily="34" charset="0"/>
              </a:rPr>
              <a:t>RandomizedSearchCV</a:t>
            </a:r>
            <a:endParaRPr lang="en-US" altLang="en-US" sz="2200" dirty="0">
              <a:latin typeface="Abadi" panose="020B0604020104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b="1" dirty="0">
                <a:latin typeface="Abadi" panose="020B0604020104020204" pitchFamily="34" charset="0"/>
              </a:rPr>
              <a:t>Best Model Selection</a:t>
            </a:r>
            <a:endParaRPr lang="en-US" altLang="en-US" sz="2200" dirty="0">
              <a:latin typeface="Abadi" panose="020B0604020104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latin typeface="Abadi" panose="020B0604020104020204" pitchFamily="34" charset="0"/>
              </a:rPr>
              <a:t>Random Forest performed best on test data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latin typeface="Abadi" panose="020B0604020104020204" pitchFamily="34" charset="0"/>
              </a:rPr>
              <a:t>Highest F1-score and ROC-AUC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latin typeface="Abadi" panose="020B0604020104020204" pitchFamily="34" charset="0"/>
              </a:rPr>
              <a:t>Final model saved for predictions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004B3C-EF40-A29F-4D6D-685227BA5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694" y="643467"/>
            <a:ext cx="373261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93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CC81DB-51A1-A6BD-1A55-C9B976DB6102}"/>
              </a:ext>
            </a:extLst>
          </p:cNvPr>
          <p:cNvSpPr txBox="1"/>
          <p:nvPr/>
        </p:nvSpPr>
        <p:spPr>
          <a:xfrm>
            <a:off x="367614" y="387348"/>
            <a:ext cx="11358948" cy="3395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2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https://github.com/Anuj-86/NB_repo/blob/main/SpaceX_Machine%20Learning%20Prediction_Part_5.ipynb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295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590719" y="3904735"/>
            <a:ext cx="4559425" cy="28703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Exploratory data analysis results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Success rates improved with higher flight numbers.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CCAFS SLC 40 handled heavier payloads.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LEO and GTO orbits showed highest success rates.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Ground pad landings succeeded more after 2015.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Newer booster versions performed better.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Interactive analytics demo in screenshots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Predictive analysis results</a:t>
            </a:r>
            <a:endParaRPr lang="en-IN" sz="1000" dirty="0">
              <a:solidFill>
                <a:schemeClr val="tx1"/>
              </a:solidFill>
            </a:endParaRPr>
          </a:p>
          <a:p>
            <a:pPr lvl="1"/>
            <a:r>
              <a:rPr lang="en-IN" sz="1000" dirty="0">
                <a:solidFill>
                  <a:schemeClr val="tx1"/>
                </a:solidFill>
              </a:rPr>
              <a:t>Data standardization improved model performance.</a:t>
            </a:r>
          </a:p>
          <a:p>
            <a:pPr lvl="1"/>
            <a:r>
              <a:rPr lang="en-IN" sz="1000" dirty="0">
                <a:solidFill>
                  <a:schemeClr val="tx1"/>
                </a:solidFill>
              </a:rPr>
              <a:t>Hyperparameter tuning optimized all models.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tx1"/>
                </a:solidFill>
              </a:rPr>
              <a:t> All models performed reasonably well.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tx1"/>
                </a:solidFill>
              </a:rPr>
              <a:t> Logistic Regression model showed the lowest misclassification in the confusion matrix.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+mn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+mn-lt"/>
            </a:endParaRPr>
          </a:p>
          <a:p>
            <a:pPr marL="457200" lvl="1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626EE-F3B4-5B73-BAA2-80C04AAE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70" b="-3"/>
          <a:stretch>
            <a:fillRect/>
          </a:stretch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0E5D3-024C-B97C-A440-6AE1BFA6B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1096023"/>
            <a:ext cx="10872172" cy="2174433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400" dirty="0"/>
              <a:t>Show a scatter plot of Flight Number vs. Launch Site</a:t>
            </a:r>
          </a:p>
          <a:p>
            <a:pPr>
              <a:spcBef>
                <a:spcPts val="1400"/>
              </a:spcBef>
            </a:pP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F8DF2B-8760-4524-E0D6-3C8B3313B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06982"/>
            <a:ext cx="10905066" cy="384403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667A9-D664-EA1C-2C50-6D310E965E74}"/>
              </a:ext>
            </a:extLst>
          </p:cNvPr>
          <p:cNvSpPr txBox="1"/>
          <p:nvPr/>
        </p:nvSpPr>
        <p:spPr>
          <a:xfrm>
            <a:off x="1318665" y="885409"/>
            <a:ext cx="87891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</p:spTree>
    <p:extLst>
      <p:ext uri="{BB962C8B-B14F-4D97-AF65-F5344CB8AC3E}">
        <p14:creationId xmlns:p14="http://schemas.microsoft.com/office/powerpoint/2010/main" val="1117846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B9A1C659-5183-F4B4-87BF-CF8F773C8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1000891"/>
            <a:ext cx="10872172" cy="2364698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400" dirty="0"/>
              <a:t>Show a scatter plot of Payload vs. Launch Site</a:t>
            </a:r>
          </a:p>
          <a:p>
            <a:pPr>
              <a:spcBef>
                <a:spcPts val="1400"/>
              </a:spcBef>
            </a:pP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07C9FC5-0C1E-42A8-97E6-F940775A0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9AC40-1C5E-C9A7-A5EC-46B19586BA5F}"/>
              </a:ext>
            </a:extLst>
          </p:cNvPr>
          <p:cNvSpPr txBox="1"/>
          <p:nvPr/>
        </p:nvSpPr>
        <p:spPr>
          <a:xfrm>
            <a:off x="1524000" y="4218281"/>
            <a:ext cx="4265007" cy="1885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Show the screenshot of the scatter plot with explanations :</a:t>
            </a:r>
            <a:b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Captured in the snap through markdown</a:t>
            </a:r>
            <a:endParaRPr lang="en-US" sz="3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666921-8865-EB38-1A02-6A115293D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877" y="678145"/>
            <a:ext cx="7826828" cy="3287267"/>
          </a:xfrm>
          <a:custGeom>
            <a:avLst/>
            <a:gdLst/>
            <a:ahLst/>
            <a:cxnLst/>
            <a:rect l="l" t="t" r="r" b="b"/>
            <a:pathLst>
              <a:path w="10823796" h="3287267">
                <a:moveTo>
                  <a:pt x="98881" y="0"/>
                </a:moveTo>
                <a:lnTo>
                  <a:pt x="10724915" y="0"/>
                </a:lnTo>
                <a:cubicBezTo>
                  <a:pt x="10779525" y="0"/>
                  <a:pt x="10823796" y="44271"/>
                  <a:pt x="10823796" y="98881"/>
                </a:cubicBezTo>
                <a:lnTo>
                  <a:pt x="10823796" y="3188386"/>
                </a:lnTo>
                <a:cubicBezTo>
                  <a:pt x="10823796" y="3242996"/>
                  <a:pt x="10779525" y="3287267"/>
                  <a:pt x="10724915" y="3287267"/>
                </a:cubicBezTo>
                <a:lnTo>
                  <a:pt x="98881" y="3287267"/>
                </a:lnTo>
                <a:cubicBezTo>
                  <a:pt x="44271" y="3287267"/>
                  <a:pt x="0" y="3242996"/>
                  <a:pt x="0" y="3188386"/>
                </a:cubicBezTo>
                <a:lnTo>
                  <a:pt x="0" y="98881"/>
                </a:lnTo>
                <a:cubicBezTo>
                  <a:pt x="0" y="44271"/>
                  <a:pt x="44271" y="0"/>
                  <a:pt x="98881" y="0"/>
                </a:cubicBez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EE371B4-A1D9-4EFE-8FE1-00049583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17" y="4218281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solidFill>
                <a:schemeClr val="accent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E19C174-9C7C-461E-970B-432019901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8539" y="3295432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371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5894962" y="479493"/>
            <a:ext cx="5458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graph of success rate by orbit type&#10;&#10;AI-generated content may be incorrect.">
            <a:extLst>
              <a:ext uri="{FF2B5EF4-FFF2-40B4-BE49-F238E27FC236}">
                <a16:creationId xmlns:a16="http://schemas.microsoft.com/office/drawing/2014/main" id="{B3CA5F0C-636D-F9A2-9CD8-A10D3A3F0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916885"/>
            <a:ext cx="4777381" cy="285448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Show a bar chart for the success rate of each orbit type</a:t>
            </a:r>
          </a:p>
          <a:p>
            <a:pPr>
              <a:spcBef>
                <a:spcPts val="1400"/>
              </a:spcBef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D1695-20F8-AE05-AC43-A1878C75D297}"/>
              </a:ext>
            </a:extLst>
          </p:cNvPr>
          <p:cNvSpPr txBox="1"/>
          <p:nvPr/>
        </p:nvSpPr>
        <p:spPr>
          <a:xfrm>
            <a:off x="6194716" y="739978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 dirty="0">
                <a:latin typeface="+mj-lt"/>
                <a:ea typeface="+mj-ea"/>
                <a:cs typeface="+mj-cs"/>
              </a:rPr>
              <a:t>Show the screenshot of the scatter plot with explanations: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+mj-ea"/>
                <a:cs typeface="+mj-cs"/>
              </a:rPr>
              <a:t>Captured in the snap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2FD90-C8FC-72C2-91BA-57F7171C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500"/>
          <a:stretch>
            <a:fillRect/>
          </a:stretch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10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 shot of a white background&#10;&#10;AI-generated content may be incorrect.">
            <a:extLst>
              <a:ext uri="{FF2B5EF4-FFF2-40B4-BE49-F238E27FC236}">
                <a16:creationId xmlns:a16="http://schemas.microsoft.com/office/drawing/2014/main" id="{13F8F689-C2E1-7949-525B-EE447B29E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919350"/>
            <a:ext cx="10872172" cy="2527780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400" dirty="0"/>
              <a:t>Show a scatter point of Flight number vs. Orbit type</a:t>
            </a:r>
          </a:p>
          <a:p>
            <a:pPr>
              <a:spcBef>
                <a:spcPts val="1400"/>
              </a:spcBef>
            </a:pP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07C9FC5-0C1E-42A8-97E6-F940775A0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1EB071-CD1E-E404-CD9C-FD49883AC70A}"/>
              </a:ext>
            </a:extLst>
          </p:cNvPr>
          <p:cNvSpPr txBox="1"/>
          <p:nvPr/>
        </p:nvSpPr>
        <p:spPr>
          <a:xfrm>
            <a:off x="1524000" y="4218281"/>
            <a:ext cx="4265007" cy="1885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Show the screenshot of the scatter plot with explanations:- </a:t>
            </a:r>
            <a:b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 captured in the above snap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7000A-D542-AC2B-4EB8-BB51A878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93" y="887626"/>
            <a:ext cx="10823796" cy="2868305"/>
          </a:xfrm>
          <a:custGeom>
            <a:avLst/>
            <a:gdLst/>
            <a:ahLst/>
            <a:cxnLst/>
            <a:rect l="l" t="t" r="r" b="b"/>
            <a:pathLst>
              <a:path w="10823796" h="3287267">
                <a:moveTo>
                  <a:pt x="98881" y="0"/>
                </a:moveTo>
                <a:lnTo>
                  <a:pt x="10724915" y="0"/>
                </a:lnTo>
                <a:cubicBezTo>
                  <a:pt x="10779525" y="0"/>
                  <a:pt x="10823796" y="44271"/>
                  <a:pt x="10823796" y="98881"/>
                </a:cubicBezTo>
                <a:lnTo>
                  <a:pt x="10823796" y="3188386"/>
                </a:lnTo>
                <a:cubicBezTo>
                  <a:pt x="10823796" y="3242996"/>
                  <a:pt x="10779525" y="3287267"/>
                  <a:pt x="10724915" y="3287267"/>
                </a:cubicBezTo>
                <a:lnTo>
                  <a:pt x="98881" y="3287267"/>
                </a:lnTo>
                <a:cubicBezTo>
                  <a:pt x="44271" y="3287267"/>
                  <a:pt x="0" y="3242996"/>
                  <a:pt x="0" y="3188386"/>
                </a:cubicBezTo>
                <a:lnTo>
                  <a:pt x="0" y="98881"/>
                </a:lnTo>
                <a:cubicBezTo>
                  <a:pt x="0" y="44271"/>
                  <a:pt x="44271" y="0"/>
                  <a:pt x="98881" y="0"/>
                </a:cubicBez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EE371B4-A1D9-4EFE-8FE1-00049583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17" y="4218281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solidFill>
                <a:schemeClr val="accent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E19C174-9C7C-461E-970B-432019901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8539" y="3295432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367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white screen with black text and colorful dots&#10;&#10;AI-generated content may be incorrect.">
            <a:extLst>
              <a:ext uri="{FF2B5EF4-FFF2-40B4-BE49-F238E27FC236}">
                <a16:creationId xmlns:a16="http://schemas.microsoft.com/office/drawing/2014/main" id="{821581EC-0BB5-9681-1DE8-3E887175F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892170"/>
            <a:ext cx="10872172" cy="2582139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400" dirty="0"/>
              <a:t>Show a scatter point of payload vs. orbit type</a:t>
            </a:r>
          </a:p>
          <a:p>
            <a:pPr>
              <a:spcBef>
                <a:spcPts val="1400"/>
              </a:spcBef>
            </a:pP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07C9FC5-0C1E-42A8-97E6-F940775A0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101D8-6449-DBBB-6D48-E2D783FC9CA7}"/>
              </a:ext>
            </a:extLst>
          </p:cNvPr>
          <p:cNvSpPr txBox="1"/>
          <p:nvPr/>
        </p:nvSpPr>
        <p:spPr>
          <a:xfrm>
            <a:off x="1524000" y="4218281"/>
            <a:ext cx="4265007" cy="1885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Show the screenshot of the scatter plot with explanations:-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dirty="0">
                <a:latin typeface="Abadi" panose="020B0604020104020204" pitchFamily="34" charset="0"/>
                <a:ea typeface="+mj-ea"/>
                <a:cs typeface="+mj-cs"/>
              </a:rPr>
              <a:t>Captured in the snap</a:t>
            </a:r>
            <a:endParaRPr lang="en-US" sz="3300" kern="1200" dirty="0">
              <a:solidFill>
                <a:schemeClr val="tx1"/>
              </a:solidFill>
              <a:latin typeface="Abadi" panose="020B0604020104020204" pitchFamily="34" charset="0"/>
              <a:ea typeface="+mj-ea"/>
              <a:cs typeface="+mj-cs"/>
            </a:endParaRPr>
          </a:p>
        </p:txBody>
      </p:sp>
      <p:pic>
        <p:nvPicPr>
          <p:cNvPr id="5" name="Picture 4" descr="A white screen with black text and numbers&#10;&#10;AI-generated content may be incorrect.">
            <a:extLst>
              <a:ext uri="{FF2B5EF4-FFF2-40B4-BE49-F238E27FC236}">
                <a16:creationId xmlns:a16="http://schemas.microsoft.com/office/drawing/2014/main" id="{6D213051-C6E2-41CA-FC23-0A0A9262D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93" y="725269"/>
            <a:ext cx="10823796" cy="3193019"/>
          </a:xfrm>
          <a:custGeom>
            <a:avLst/>
            <a:gdLst/>
            <a:ahLst/>
            <a:cxnLst/>
            <a:rect l="l" t="t" r="r" b="b"/>
            <a:pathLst>
              <a:path w="10823796" h="3287267">
                <a:moveTo>
                  <a:pt x="98881" y="0"/>
                </a:moveTo>
                <a:lnTo>
                  <a:pt x="10724915" y="0"/>
                </a:lnTo>
                <a:cubicBezTo>
                  <a:pt x="10779525" y="0"/>
                  <a:pt x="10823796" y="44271"/>
                  <a:pt x="10823796" y="98881"/>
                </a:cubicBezTo>
                <a:lnTo>
                  <a:pt x="10823796" y="3188386"/>
                </a:lnTo>
                <a:cubicBezTo>
                  <a:pt x="10823796" y="3242996"/>
                  <a:pt x="10779525" y="3287267"/>
                  <a:pt x="10724915" y="3287267"/>
                </a:cubicBezTo>
                <a:lnTo>
                  <a:pt x="98881" y="3287267"/>
                </a:lnTo>
                <a:cubicBezTo>
                  <a:pt x="44271" y="3287267"/>
                  <a:pt x="0" y="3242996"/>
                  <a:pt x="0" y="3188386"/>
                </a:cubicBezTo>
                <a:lnTo>
                  <a:pt x="0" y="98881"/>
                </a:lnTo>
                <a:cubicBezTo>
                  <a:pt x="0" y="44271"/>
                  <a:pt x="44271" y="0"/>
                  <a:pt x="98881" y="0"/>
                </a:cubicBez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EE371B4-A1D9-4EFE-8FE1-00049583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17" y="4218281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solidFill>
                <a:schemeClr val="accent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E19C174-9C7C-461E-970B-432019901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8539" y="3295432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497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5894962" y="479493"/>
            <a:ext cx="5458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005C2-516E-DEBA-2F3F-2240C9785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898970"/>
            <a:ext cx="4777381" cy="289031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Show a line chart of yearly average success rate</a:t>
            </a:r>
          </a:p>
          <a:p>
            <a:pPr>
              <a:spcBef>
                <a:spcPts val="1400"/>
              </a:spcBef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07C9FC5-0C1E-42A8-97E6-F940775A0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3CAC34-10D1-A735-C3C4-A1DC538E6109}"/>
              </a:ext>
            </a:extLst>
          </p:cNvPr>
          <p:cNvSpPr txBox="1"/>
          <p:nvPr/>
        </p:nvSpPr>
        <p:spPr>
          <a:xfrm>
            <a:off x="1524000" y="4218281"/>
            <a:ext cx="4265007" cy="1885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Show the screenshot of the scatter plot with explanations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dirty="0">
                <a:latin typeface="Abadi" panose="020B0604020104020204" pitchFamily="34" charset="0"/>
                <a:ea typeface="+mj-ea"/>
                <a:cs typeface="+mj-cs"/>
              </a:rPr>
              <a:t>You can observe that the success rate since 2013 kept increasing till 2020</a:t>
            </a:r>
            <a:endParaRPr lang="en-US" sz="3400" kern="1200" dirty="0">
              <a:solidFill>
                <a:schemeClr val="tx1"/>
              </a:solidFill>
              <a:latin typeface="Abadi" panose="020B0604020104020204" pitchFamily="34" charset="0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EAF87-6466-126F-1B2F-FEFDA3B9D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439" y="678145"/>
            <a:ext cx="5667703" cy="3287267"/>
          </a:xfrm>
          <a:custGeom>
            <a:avLst/>
            <a:gdLst/>
            <a:ahLst/>
            <a:cxnLst/>
            <a:rect l="l" t="t" r="r" b="b"/>
            <a:pathLst>
              <a:path w="10823796" h="3287267">
                <a:moveTo>
                  <a:pt x="98881" y="0"/>
                </a:moveTo>
                <a:lnTo>
                  <a:pt x="10724915" y="0"/>
                </a:lnTo>
                <a:cubicBezTo>
                  <a:pt x="10779525" y="0"/>
                  <a:pt x="10823796" y="44271"/>
                  <a:pt x="10823796" y="98881"/>
                </a:cubicBezTo>
                <a:lnTo>
                  <a:pt x="10823796" y="3188386"/>
                </a:lnTo>
                <a:cubicBezTo>
                  <a:pt x="10823796" y="3242996"/>
                  <a:pt x="10779525" y="3287267"/>
                  <a:pt x="10724915" y="3287267"/>
                </a:cubicBezTo>
                <a:lnTo>
                  <a:pt x="98881" y="3287267"/>
                </a:lnTo>
                <a:cubicBezTo>
                  <a:pt x="44271" y="3287267"/>
                  <a:pt x="0" y="3242996"/>
                  <a:pt x="0" y="3188386"/>
                </a:cubicBezTo>
                <a:lnTo>
                  <a:pt x="0" y="98881"/>
                </a:lnTo>
                <a:cubicBezTo>
                  <a:pt x="0" y="44271"/>
                  <a:pt x="44271" y="0"/>
                  <a:pt x="98881" y="0"/>
                </a:cubicBez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EE371B4-A1D9-4EFE-8FE1-00049583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17" y="4218281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solidFill>
                <a:schemeClr val="accent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E19C174-9C7C-461E-970B-432019901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8539" y="3295432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783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5393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Find the names of the unique launch sites</a:t>
            </a:r>
          </a:p>
          <a:p>
            <a:pPr>
              <a:spcBef>
                <a:spcPts val="1400"/>
              </a:spcBef>
            </a:pPr>
            <a:endParaRPr lang="en-US" dirty="0"/>
          </a:p>
          <a:p>
            <a:pPr>
              <a:spcBef>
                <a:spcPts val="1400"/>
              </a:spcBef>
            </a:pPr>
            <a:r>
              <a:rPr lang="en-US" dirty="0"/>
              <a:t>Present your query result with a short explanation here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400" dirty="0">
                <a:latin typeface="Abadi" panose="020B0604020104020204" pitchFamily="34" charset="0"/>
              </a:rPr>
              <a:t>%</a:t>
            </a:r>
            <a:r>
              <a:rPr lang="en-US" sz="1400" dirty="0" err="1">
                <a:latin typeface="Abadi" panose="020B0604020104020204" pitchFamily="34" charset="0"/>
              </a:rPr>
              <a:t>sql</a:t>
            </a:r>
            <a:r>
              <a:rPr lang="en-US" sz="1400" dirty="0">
                <a:latin typeface="Abadi" panose="020B0604020104020204" pitchFamily="34" charset="0"/>
              </a:rPr>
              <a:t> SELECT DISTINCT "</a:t>
            </a:r>
            <a:r>
              <a:rPr lang="en-US" sz="1400" dirty="0" err="1">
                <a:latin typeface="Abadi" panose="020B0604020104020204" pitchFamily="34" charset="0"/>
              </a:rPr>
              <a:t>Launch_Site</a:t>
            </a:r>
            <a:r>
              <a:rPr lang="en-US" sz="1400" dirty="0">
                <a:latin typeface="Abadi" panose="020B0604020104020204" pitchFamily="34" charset="0"/>
              </a:rPr>
              <a:t>" FROM SPACEXTABLE;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8FC92-7585-0D2F-604C-EF652D5626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66" r="33528" b="-2"/>
          <a:stretch>
            <a:fillRect/>
          </a:stretch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4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49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1FEE65-0592-D6C3-D034-25EDD631A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1109613"/>
            <a:ext cx="10872172" cy="2147253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400" dirty="0"/>
              <a:t>Find 5 records where launch sites begin with `CCA`</a:t>
            </a:r>
          </a:p>
          <a:p>
            <a:pPr>
              <a:spcBef>
                <a:spcPts val="1400"/>
              </a:spcBef>
            </a:pPr>
            <a:r>
              <a:rPr lang="en-US" sz="2400" dirty="0"/>
              <a:t>Present your query result with a short explanation here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400" dirty="0">
                <a:latin typeface="Abadi" panose="020B0604020104020204" pitchFamily="34" charset="0"/>
              </a:rPr>
              <a:t>%</a:t>
            </a:r>
            <a:r>
              <a:rPr lang="en-US" sz="1400" dirty="0" err="1">
                <a:latin typeface="Abadi" panose="020B0604020104020204" pitchFamily="34" charset="0"/>
              </a:rPr>
              <a:t>sql</a:t>
            </a:r>
            <a:r>
              <a:rPr lang="en-US" sz="1400" dirty="0">
                <a:latin typeface="Abadi" panose="020B0604020104020204" pitchFamily="34" charset="0"/>
              </a:rPr>
              <a:t> SELECT * FROM SPACEXTABLE WHERE "</a:t>
            </a:r>
            <a:r>
              <a:rPr lang="en-US" sz="1400" dirty="0" err="1">
                <a:latin typeface="Abadi" panose="020B0604020104020204" pitchFamily="34" charset="0"/>
              </a:rPr>
              <a:t>Launch_Site</a:t>
            </a:r>
            <a:r>
              <a:rPr lang="en-US" sz="1400" dirty="0">
                <a:latin typeface="Abadi" panose="020B0604020104020204" pitchFamily="34" charset="0"/>
              </a:rPr>
              <a:t>" LIKE 'CCA%' LIMIT 5;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50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E3646-A42E-050C-3BB0-00E4C5974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1544501"/>
            <a:ext cx="10872172" cy="1277478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400" dirty="0"/>
              <a:t>Calculate the total payload carried by boosters from NASA</a:t>
            </a:r>
          </a:p>
          <a:p>
            <a:pPr>
              <a:spcBef>
                <a:spcPts val="1400"/>
              </a:spcBef>
            </a:pPr>
            <a:r>
              <a:rPr lang="en-US" sz="2400" dirty="0"/>
              <a:t>Present your query result with a short explanation here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400" dirty="0"/>
              <a:t>%</a:t>
            </a:r>
            <a:r>
              <a:rPr lang="en-US" sz="1400" dirty="0" err="1"/>
              <a:t>sql</a:t>
            </a:r>
            <a:r>
              <a:rPr lang="en-US" sz="1400" dirty="0"/>
              <a:t> SELECT SUM("PAYLOAD_MASS__KG_") AS </a:t>
            </a:r>
            <a:r>
              <a:rPr lang="en-US" sz="1400" dirty="0" err="1"/>
              <a:t>Total_Payload_Mass</a:t>
            </a:r>
            <a:r>
              <a:rPr lang="en-US" sz="1400" dirty="0"/>
              <a:t> FROM SPACEXTABLE WHERE "Customer" LIKE '%NASA (CRS)%';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51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EC8A5-5448-617E-63E4-6C257BAB9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1530909"/>
            <a:ext cx="10872172" cy="1304661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400" dirty="0"/>
              <a:t>Calculate the average payload mass carried by booster version F9 v1.1</a:t>
            </a:r>
          </a:p>
          <a:p>
            <a:pPr>
              <a:spcBef>
                <a:spcPts val="1400"/>
              </a:spcBef>
            </a:pPr>
            <a:r>
              <a:rPr lang="en-US" sz="2400" dirty="0"/>
              <a:t>Present your query result with a short explanation here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400" dirty="0">
                <a:latin typeface="Abadi" panose="020B0604020104020204" pitchFamily="34" charset="0"/>
              </a:rPr>
              <a:t>%</a:t>
            </a:r>
            <a:r>
              <a:rPr lang="en-US" sz="1400" dirty="0" err="1">
                <a:latin typeface="Abadi" panose="020B0604020104020204" pitchFamily="34" charset="0"/>
              </a:rPr>
              <a:t>sql</a:t>
            </a:r>
            <a:r>
              <a:rPr lang="en-US" sz="1400" dirty="0">
                <a:latin typeface="Abadi" panose="020B0604020104020204" pitchFamily="34" charset="0"/>
              </a:rPr>
              <a:t> SELECT AVG("PAYLOAD_MASS__KG_") AS </a:t>
            </a:r>
            <a:r>
              <a:rPr lang="en-US" sz="1400" dirty="0" err="1">
                <a:latin typeface="Abadi" panose="020B0604020104020204" pitchFamily="34" charset="0"/>
              </a:rPr>
              <a:t>Average_Payload_Mass</a:t>
            </a:r>
            <a:r>
              <a:rPr lang="en-US" sz="1400" dirty="0">
                <a:latin typeface="Abadi" panose="020B0604020104020204" pitchFamily="34" charset="0"/>
              </a:rPr>
              <a:t> FROM SPACEXTABLE WHERE "Booster_Version" = 'F9 v1.1';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52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3F0BA-B1BB-0EFC-6D17-223E08105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1422189"/>
            <a:ext cx="10872172" cy="152210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>
              <a:spcBef>
                <a:spcPts val="1400"/>
              </a:spcBef>
            </a:pPr>
            <a:r>
              <a:rPr lang="en-US" sz="2400" dirty="0"/>
              <a:t>Find the dates of the first successful landing outcome on ground pad\</a:t>
            </a:r>
          </a:p>
          <a:p>
            <a:pPr>
              <a:spcBef>
                <a:spcPts val="1400"/>
              </a:spcBef>
            </a:pPr>
            <a:r>
              <a:rPr lang="en-US" sz="2400" dirty="0"/>
              <a:t>Present your query result with a short explanation here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500" dirty="0">
                <a:latin typeface="Abadi" panose="020B0604020104020204" pitchFamily="34" charset="0"/>
              </a:rPr>
              <a:t>%</a:t>
            </a:r>
            <a:r>
              <a:rPr lang="en-US" sz="1500" dirty="0" err="1">
                <a:latin typeface="Abadi" panose="020B0604020104020204" pitchFamily="34" charset="0"/>
              </a:rPr>
              <a:t>sql</a:t>
            </a:r>
            <a:r>
              <a:rPr lang="en-US" sz="1500" dirty="0">
                <a:latin typeface="Abadi" panose="020B0604020104020204" pitchFamily="34" charset="0"/>
              </a:rPr>
              <a:t> SELECT MIN("Date") AS </a:t>
            </a:r>
            <a:r>
              <a:rPr lang="en-US" sz="1500" dirty="0" err="1">
                <a:latin typeface="Abadi" panose="020B0604020104020204" pitchFamily="34" charset="0"/>
              </a:rPr>
              <a:t>First_Successful_GroundPad_Landing_Date</a:t>
            </a:r>
            <a:r>
              <a:rPr lang="en-US" sz="1500" dirty="0">
                <a:latin typeface="Abadi" panose="020B0604020104020204" pitchFamily="34" charset="0"/>
              </a:rPr>
              <a:t> FROM SPACEXTABLE WHERE "</a:t>
            </a:r>
            <a:r>
              <a:rPr lang="en-US" sz="1500" dirty="0" err="1">
                <a:latin typeface="Abadi" panose="020B0604020104020204" pitchFamily="34" charset="0"/>
              </a:rPr>
              <a:t>Mission_Outcome</a:t>
            </a:r>
            <a:r>
              <a:rPr lang="en-US" sz="1500" dirty="0">
                <a:latin typeface="Abadi" panose="020B0604020104020204" pitchFamily="34" charset="0"/>
              </a:rPr>
              <a:t>" = 'Success' AND "</a:t>
            </a:r>
            <a:r>
              <a:rPr lang="en-US" sz="1500" dirty="0" err="1">
                <a:latin typeface="Abadi" panose="020B0604020104020204" pitchFamily="34" charset="0"/>
              </a:rPr>
              <a:t>Landing_Outcome</a:t>
            </a:r>
            <a:r>
              <a:rPr lang="en-US" sz="1500" dirty="0">
                <a:latin typeface="Abadi" panose="020B0604020104020204" pitchFamily="34" charset="0"/>
              </a:rPr>
              <a:t>" = 'Success (ground pad)';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500" dirty="0">
                <a:latin typeface="Abadi" panose="020B0604020104020204" pitchFamily="34" charset="0"/>
              </a:rPr>
              <a:t>This query returns the earliest date when SpaceX successfully landed a booster on a ground pad after a successful mission.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53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708EEC-F76D-0098-5DC6-B2B93D0CD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1204744"/>
            <a:ext cx="10872172" cy="1956991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List the names of boosters which have successfully landed on drone ship and had payload mass greater than 4000 but less than 6000</a:t>
            </a:r>
          </a:p>
          <a:p>
            <a:pPr>
              <a:spcBef>
                <a:spcPts val="1400"/>
              </a:spcBef>
            </a:pPr>
            <a:endParaRPr lang="en-US" sz="2000" dirty="0"/>
          </a:p>
          <a:p>
            <a:pPr>
              <a:spcBef>
                <a:spcPts val="1400"/>
              </a:spcBef>
            </a:pPr>
            <a:r>
              <a:rPr lang="en-US" sz="2000" dirty="0"/>
              <a:t>Present your query result with a short explanation here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600" dirty="0">
                <a:latin typeface="Abadi" panose="020B0604020104020204" pitchFamily="34" charset="0"/>
              </a:rPr>
              <a:t>%</a:t>
            </a:r>
            <a:r>
              <a:rPr lang="en-US" sz="1600" dirty="0" err="1">
                <a:latin typeface="Abadi" panose="020B0604020104020204" pitchFamily="34" charset="0"/>
              </a:rPr>
              <a:t>sql</a:t>
            </a:r>
            <a:r>
              <a:rPr lang="en-US" sz="1600" dirty="0">
                <a:latin typeface="Abadi" panose="020B0604020104020204" pitchFamily="34" charset="0"/>
              </a:rPr>
              <a:t> SELECT DISTINCT "Booster_Version" FROM SPACEXTABLE WHERE "</a:t>
            </a:r>
            <a:r>
              <a:rPr lang="en-US" sz="1600" dirty="0" err="1">
                <a:latin typeface="Abadi" panose="020B0604020104020204" pitchFamily="34" charset="0"/>
              </a:rPr>
              <a:t>Landing_Outcome</a:t>
            </a:r>
            <a:r>
              <a:rPr lang="en-US" sz="1600" dirty="0">
                <a:latin typeface="Abadi" panose="020B0604020104020204" pitchFamily="34" charset="0"/>
              </a:rPr>
              <a:t>" = 'Success (drone ship)' AND "PAYLOAD_MASS__KG_" &gt; 4000 AND "PAYLOAD_MASS__KG_" &lt; 6000;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600" dirty="0">
                <a:latin typeface="Abadi" panose="020B0604020104020204" pitchFamily="34" charset="0"/>
              </a:rPr>
              <a:t>This query lists unique booster versions that successfully landed on a drone ship while carrying a payload between 4000 and 6000 kg.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54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84D80-6F68-B2F1-ECEC-EFA37C4C9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1136794"/>
            <a:ext cx="10872172" cy="2092891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spcBef>
                <a:spcPts val="1400"/>
              </a:spcBef>
            </a:pPr>
            <a:r>
              <a:rPr lang="en-US" sz="2400" dirty="0"/>
              <a:t>Calculate the total number of successful and failure mission outcomes</a:t>
            </a:r>
          </a:p>
          <a:p>
            <a:pPr>
              <a:spcBef>
                <a:spcPts val="1400"/>
              </a:spcBef>
            </a:pPr>
            <a:r>
              <a:rPr lang="en-US" sz="2400" dirty="0"/>
              <a:t>Present your query result with a short explanation here</a:t>
            </a:r>
            <a:endParaRPr lang="en-US" sz="1500" dirty="0">
              <a:latin typeface="Abadi" panose="020B0604020104020204" pitchFamily="34" charset="0"/>
            </a:endParaRP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500" dirty="0">
                <a:latin typeface="Abadi" panose="020B0604020104020204" pitchFamily="34" charset="0"/>
              </a:rPr>
              <a:t>%</a:t>
            </a:r>
            <a:r>
              <a:rPr lang="en-US" sz="1500" dirty="0" err="1">
                <a:latin typeface="Abadi" panose="020B0604020104020204" pitchFamily="34" charset="0"/>
              </a:rPr>
              <a:t>sql</a:t>
            </a:r>
            <a:r>
              <a:rPr lang="en-US" sz="1500" dirty="0">
                <a:latin typeface="Abadi" panose="020B0604020104020204" pitchFamily="34" charset="0"/>
              </a:rPr>
              <a:t> SELECT "</a:t>
            </a:r>
            <a:r>
              <a:rPr lang="en-US" sz="1500" dirty="0" err="1">
                <a:latin typeface="Abadi" panose="020B0604020104020204" pitchFamily="34" charset="0"/>
              </a:rPr>
              <a:t>Mission_Outcome</a:t>
            </a:r>
            <a:r>
              <a:rPr lang="en-US" sz="1500" dirty="0">
                <a:latin typeface="Abadi" panose="020B0604020104020204" pitchFamily="34" charset="0"/>
              </a:rPr>
              <a:t>", COUNT(*) AS Total FROM SPACEXTABLE GROUP BY "</a:t>
            </a:r>
            <a:r>
              <a:rPr lang="en-US" sz="1500" dirty="0" err="1">
                <a:latin typeface="Abadi" panose="020B0604020104020204" pitchFamily="34" charset="0"/>
              </a:rPr>
              <a:t>Mission_Outcome</a:t>
            </a:r>
            <a:r>
              <a:rPr lang="en-US" sz="1500" dirty="0">
                <a:latin typeface="Abadi" panose="020B0604020104020204" pitchFamily="34" charset="0"/>
              </a:rPr>
              <a:t>";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500" dirty="0">
                <a:latin typeface="Abadi" panose="020B0604020104020204" pitchFamily="34" charset="0"/>
              </a:rPr>
              <a:t>This query shows the total number of missions for each mission outcome type (e.g., Success, Failure, Partial Failure).</a:t>
            </a:r>
          </a:p>
          <a:p>
            <a:pPr>
              <a:spcBef>
                <a:spcPts val="1400"/>
              </a:spcBef>
            </a:pPr>
            <a:endParaRPr lang="en-US" sz="1500" dirty="0">
              <a:latin typeface="Abadi" panose="020B06040201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55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59B72E-7D44-8157-CF8E-2006CEE20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777" y="704504"/>
            <a:ext cx="8698446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>
              <a:spcBef>
                <a:spcPts val="1400"/>
              </a:spcBef>
            </a:pPr>
            <a:r>
              <a:rPr lang="en-US" sz="2400" dirty="0"/>
              <a:t>List the names of the booster which have carried the maximum payload mass</a:t>
            </a:r>
          </a:p>
          <a:p>
            <a:pPr>
              <a:spcBef>
                <a:spcPts val="1400"/>
              </a:spcBef>
            </a:pPr>
            <a:r>
              <a:rPr lang="en-US" sz="2400" dirty="0"/>
              <a:t>Present your query result with a short explanation here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500" dirty="0"/>
              <a:t>%</a:t>
            </a:r>
            <a:r>
              <a:rPr lang="en-US" sz="1500" dirty="0" err="1"/>
              <a:t>sql</a:t>
            </a:r>
            <a:r>
              <a:rPr lang="en-US" sz="1500" dirty="0"/>
              <a:t> SELECT DISTINCT "Booster_Version" FROM SPACEXTABLE WHERE "PAYLOAD_MASS__KG_" = (SELECT MAX("PAYLOAD_MASS__KG_") FROM SPACEXTABLE);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IN" sz="1500" dirty="0">
                <a:latin typeface="Abadi" panose="020B0604020104020204" pitchFamily="34" charset="0"/>
              </a:rPr>
              <a:t>This query returns the booster version(s) that carried the heaviest payload in the dataset.</a:t>
            </a:r>
          </a:p>
          <a:p>
            <a:pPr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56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18533-3CD0-F92E-3895-4DA393EEC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1218335"/>
            <a:ext cx="10872172" cy="1929809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List the failed </a:t>
            </a:r>
            <a:r>
              <a:rPr lang="en-US" sz="2000" dirty="0" err="1"/>
              <a:t>landing_outcomes</a:t>
            </a:r>
            <a:r>
              <a:rPr lang="en-US" sz="2000" dirty="0"/>
              <a:t> in drone ship, their booster versions, and launch site names for in year 2015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Present your query result with a short explanation here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400" dirty="0">
                <a:latin typeface="Abadi" panose="020B0604020104020204" pitchFamily="34" charset="0"/>
              </a:rPr>
              <a:t>%</a:t>
            </a:r>
            <a:r>
              <a:rPr lang="en-US" sz="1400" dirty="0" err="1">
                <a:latin typeface="Abadi" panose="020B0604020104020204" pitchFamily="34" charset="0"/>
              </a:rPr>
              <a:t>sql</a:t>
            </a:r>
            <a:r>
              <a:rPr lang="en-US" sz="1400" dirty="0">
                <a:latin typeface="Abadi" panose="020B0604020104020204" pitchFamily="34" charset="0"/>
              </a:rPr>
              <a:t> SELECT </a:t>
            </a:r>
            <a:r>
              <a:rPr lang="en-US" sz="1400" dirty="0" err="1">
                <a:latin typeface="Abadi" panose="020B0604020104020204" pitchFamily="34" charset="0"/>
              </a:rPr>
              <a:t>substr</a:t>
            </a:r>
            <a:r>
              <a:rPr lang="en-US" sz="1400" dirty="0">
                <a:latin typeface="Abadi" panose="020B0604020104020204" pitchFamily="34" charset="0"/>
              </a:rPr>
              <a:t>("Date", 6, 2) AS Month, "</a:t>
            </a:r>
            <a:r>
              <a:rPr lang="en-US" sz="1400" dirty="0" err="1">
                <a:latin typeface="Abadi" panose="020B0604020104020204" pitchFamily="34" charset="0"/>
              </a:rPr>
              <a:t>Landing_Outcome</a:t>
            </a:r>
            <a:r>
              <a:rPr lang="en-US" sz="1400" dirty="0">
                <a:latin typeface="Abadi" panose="020B0604020104020204" pitchFamily="34" charset="0"/>
              </a:rPr>
              <a:t>", "Booster_Version", "</a:t>
            </a:r>
            <a:r>
              <a:rPr lang="en-US" sz="1400" dirty="0" err="1">
                <a:latin typeface="Abadi" panose="020B0604020104020204" pitchFamily="34" charset="0"/>
              </a:rPr>
              <a:t>Launch_Site</a:t>
            </a:r>
            <a:r>
              <a:rPr lang="en-US" sz="1400" dirty="0">
                <a:latin typeface="Abadi" panose="020B0604020104020204" pitchFamily="34" charset="0"/>
              </a:rPr>
              <a:t>" FROM SPACEXTABLE WHERE </a:t>
            </a:r>
            <a:r>
              <a:rPr lang="en-US" sz="1400" dirty="0" err="1">
                <a:latin typeface="Abadi" panose="020B0604020104020204" pitchFamily="34" charset="0"/>
              </a:rPr>
              <a:t>substr</a:t>
            </a:r>
            <a:r>
              <a:rPr lang="en-US" sz="1400" dirty="0">
                <a:latin typeface="Abadi" panose="020B0604020104020204" pitchFamily="34" charset="0"/>
              </a:rPr>
              <a:t>("Date", 1, 4) = '2015' AND "</a:t>
            </a:r>
            <a:r>
              <a:rPr lang="en-US" sz="1400" dirty="0" err="1">
                <a:latin typeface="Abadi" panose="020B0604020104020204" pitchFamily="34" charset="0"/>
              </a:rPr>
              <a:t>Landing_Outcome</a:t>
            </a:r>
            <a:r>
              <a:rPr lang="en-US" sz="1400" dirty="0">
                <a:latin typeface="Abadi" panose="020B0604020104020204" pitchFamily="34" charset="0"/>
              </a:rPr>
              <a:t>" = 'Failure (drone ship)’;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400" dirty="0">
                <a:latin typeface="Abadi" panose="020B0604020104020204" pitchFamily="34" charset="0"/>
              </a:rPr>
              <a:t>This query shows the month, booster version, and launch site for all failed drone ship landings in 2015.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57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C0F2F-2086-6D2F-EC6B-B9220DB4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769858"/>
            <a:ext cx="10872172" cy="2826763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Rank the count of landing outcomes (such as Failure (drone ship) or Success (ground pad)) between the date 2010-06-04 and 2017-03-20, in descending order</a:t>
            </a:r>
          </a:p>
          <a:p>
            <a:pPr>
              <a:spcBef>
                <a:spcPts val="1400"/>
              </a:spcBef>
            </a:pPr>
            <a:r>
              <a:rPr lang="en-US" sz="1800" dirty="0"/>
              <a:t>Present your query result with a short explanation here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500" dirty="0">
                <a:latin typeface="Abadi" panose="020B0604020104020204" pitchFamily="34" charset="0"/>
              </a:rPr>
              <a:t>%</a:t>
            </a:r>
            <a:r>
              <a:rPr lang="en-US" sz="1500" dirty="0" err="1">
                <a:latin typeface="Abadi" panose="020B0604020104020204" pitchFamily="34" charset="0"/>
              </a:rPr>
              <a:t>sql</a:t>
            </a:r>
            <a:r>
              <a:rPr lang="en-US" sz="1500" dirty="0">
                <a:latin typeface="Abadi" panose="020B0604020104020204" pitchFamily="34" charset="0"/>
              </a:rPr>
              <a:t> SELECT "</a:t>
            </a:r>
            <a:r>
              <a:rPr lang="en-US" sz="1500" dirty="0" err="1">
                <a:latin typeface="Abadi" panose="020B0604020104020204" pitchFamily="34" charset="0"/>
              </a:rPr>
              <a:t>Landing_Outcome</a:t>
            </a:r>
            <a:r>
              <a:rPr lang="en-US" sz="1500" dirty="0">
                <a:latin typeface="Abadi" panose="020B0604020104020204" pitchFamily="34" charset="0"/>
              </a:rPr>
              <a:t>", COUNT(*) AS </a:t>
            </a:r>
            <a:r>
              <a:rPr lang="en-US" sz="1500" dirty="0" err="1">
                <a:latin typeface="Abadi" panose="020B0604020104020204" pitchFamily="34" charset="0"/>
              </a:rPr>
              <a:t>Outcome_Count</a:t>
            </a:r>
            <a:r>
              <a:rPr lang="en-US" sz="1500" dirty="0">
                <a:latin typeface="Abadi" panose="020B0604020104020204" pitchFamily="34" charset="0"/>
              </a:rPr>
              <a:t> FROM SPACEXTABLE WHERE "Date" BETWEEN '2010-06-04' AND '2017-03-20' GROUP BY "</a:t>
            </a:r>
            <a:r>
              <a:rPr lang="en-US" sz="1500" dirty="0" err="1">
                <a:latin typeface="Abadi" panose="020B0604020104020204" pitchFamily="34" charset="0"/>
              </a:rPr>
              <a:t>Landing_Outcome</a:t>
            </a:r>
            <a:r>
              <a:rPr lang="en-US" sz="1500" dirty="0">
                <a:latin typeface="Abadi" panose="020B0604020104020204" pitchFamily="34" charset="0"/>
              </a:rPr>
              <a:t>" ORDER BY </a:t>
            </a:r>
            <a:r>
              <a:rPr lang="en-US" sz="1500" dirty="0" err="1">
                <a:latin typeface="Abadi" panose="020B0604020104020204" pitchFamily="34" charset="0"/>
              </a:rPr>
              <a:t>Outcome_Count</a:t>
            </a:r>
            <a:r>
              <a:rPr lang="en-US" sz="1500" dirty="0">
                <a:latin typeface="Abadi" panose="020B0604020104020204" pitchFamily="34" charset="0"/>
              </a:rPr>
              <a:t> DESC;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500" dirty="0"/>
              <a:t>This query returns the count of each landing outcome between June 2010 and March 2017, ordered from most to least frequent.</a:t>
            </a:r>
            <a:endParaRPr lang="en-US" sz="1500" dirty="0">
              <a:latin typeface="Abadi" panose="020B06040201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58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&lt;</a:t>
            </a: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Locations and Outcomes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&gt;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4E4F73-A803-AB51-6435-C63BF0CA4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77" y="471528"/>
            <a:ext cx="616140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Bef>
                <a:spcPts val="1400"/>
              </a:spcBef>
            </a:pPr>
            <a:r>
              <a:rPr lang="en-US" sz="1500" dirty="0"/>
              <a:t>Replace &lt;Folium map screenshot 1&gt; title with an appropriate title</a:t>
            </a:r>
          </a:p>
          <a:p>
            <a:pPr>
              <a:spcBef>
                <a:spcPts val="1400"/>
              </a:spcBef>
            </a:pPr>
            <a:r>
              <a:rPr lang="en-US" sz="1500" dirty="0"/>
              <a:t>Explore the generated folium map and make a proper screenshot to include all launch sites’ location markers on a global map</a:t>
            </a:r>
          </a:p>
          <a:p>
            <a:pPr>
              <a:spcBef>
                <a:spcPts val="1400"/>
              </a:spcBef>
            </a:pPr>
            <a:r>
              <a:rPr lang="en-US" sz="1500" dirty="0"/>
              <a:t>Explain the important elements and findings on the screenshot</a:t>
            </a:r>
          </a:p>
          <a:p>
            <a:pPr marL="457200" lvl="1" indent="0">
              <a:buNone/>
            </a:pPr>
            <a:r>
              <a:rPr lang="en-US" sz="1400" dirty="0">
                <a:latin typeface="Abadi" panose="020B0604020104020204" pitchFamily="34" charset="0"/>
              </a:rPr>
              <a:t>The map shows SpaceX launch sites with markers.</a:t>
            </a:r>
            <a:br>
              <a:rPr lang="en-US" sz="1400" dirty="0">
                <a:latin typeface="Abadi" panose="020B0604020104020204" pitchFamily="34" charset="0"/>
              </a:rPr>
            </a:br>
            <a:r>
              <a:rPr lang="en-US" sz="1400" dirty="0">
                <a:latin typeface="Abadi" panose="020B0604020104020204" pitchFamily="34" charset="0"/>
              </a:rPr>
              <a:t>Larger circles = more launches.</a:t>
            </a:r>
            <a:br>
              <a:rPr lang="en-US" sz="1400" dirty="0">
                <a:latin typeface="Abadi" panose="020B0604020104020204" pitchFamily="34" charset="0"/>
              </a:rPr>
            </a:br>
            <a:r>
              <a:rPr lang="en-US" sz="1400" dirty="0">
                <a:latin typeface="Abadi" panose="020B0604020104020204" pitchFamily="34" charset="0"/>
              </a:rPr>
              <a:t>Clicking markers shows site details.</a:t>
            </a:r>
            <a:br>
              <a:rPr lang="en-US" sz="1400" dirty="0">
                <a:latin typeface="Abadi" panose="020B0604020104020204" pitchFamily="34" charset="0"/>
              </a:rPr>
            </a:br>
            <a:r>
              <a:rPr lang="en-US" sz="1400" dirty="0">
                <a:latin typeface="Abadi" panose="020B0604020104020204" pitchFamily="34" charset="0"/>
              </a:rPr>
              <a:t>Main finding: KSC LC-39A and CCAFS LC-40 are the busiest and most successful sites.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60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6C46A9-3CFC-8C18-CCFA-C7ED79262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478" y="471527"/>
            <a:ext cx="5870522" cy="308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&lt;Color labeled launch Outcomes&gt;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500" dirty="0"/>
              <a:t>Replace &lt;Folium map screenshot 2&gt; title with an appropriate title</a:t>
            </a:r>
          </a:p>
          <a:p>
            <a:pPr>
              <a:spcBef>
                <a:spcPts val="1400"/>
              </a:spcBef>
            </a:pPr>
            <a:r>
              <a:rPr lang="en-US" sz="1500" dirty="0"/>
              <a:t>Explore the folium map and make a proper screenshot to show the color-labeled launch outcomes on the map</a:t>
            </a:r>
          </a:p>
          <a:p>
            <a:pPr>
              <a:spcBef>
                <a:spcPts val="1400"/>
              </a:spcBef>
            </a:pPr>
            <a:r>
              <a:rPr lang="en-US" sz="1500" dirty="0"/>
              <a:t>Explain the important elements and findings on the screenshot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400" dirty="0">
                <a:latin typeface="Abadi" panose="020B0604020104020204" pitchFamily="34" charset="0"/>
              </a:rPr>
              <a:t>Most successful landings occurred on drone ships and ground pads, showing progress in booster recovery.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61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B27A67-3919-1C7F-B3D0-AFFB118C2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649" y="109541"/>
            <a:ext cx="5741542" cy="331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&lt;Launch Site Proximity Display&gt;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Replace &lt;Folium map screenshot 3&gt; title with an appropriate title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Explore the generated folium map and show the screenshot of a selected launch site to its proximities such as railway, highway, coastline, with distance calculated and displayed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Explain the important elements and findings on the screenshot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600" dirty="0">
                <a:latin typeface="Abadi" panose="020B0604020104020204" pitchFamily="34" charset="0"/>
              </a:rPr>
              <a:t>This map displays flight paths from launch sites to landing zones.</a:t>
            </a:r>
            <a:br>
              <a:rPr lang="en-US" sz="1600" dirty="0">
                <a:latin typeface="Abadi" panose="020B0604020104020204" pitchFamily="34" charset="0"/>
              </a:rPr>
            </a:br>
            <a:r>
              <a:rPr lang="en-US" sz="1600" dirty="0">
                <a:latin typeface="Abadi" panose="020B0604020104020204" pitchFamily="34" charset="0"/>
              </a:rPr>
              <a:t>Lines connect launch and landing points, showing trajectory.</a:t>
            </a:r>
            <a:br>
              <a:rPr lang="en-US" sz="1600" dirty="0">
                <a:latin typeface="Abadi" panose="020B0604020104020204" pitchFamily="34" charset="0"/>
              </a:rPr>
            </a:br>
            <a:r>
              <a:rPr lang="en-US" sz="1600" dirty="0">
                <a:latin typeface="Abadi" panose="020B0604020104020204" pitchFamily="34" charset="0"/>
              </a:rPr>
              <a:t>Key finding: Drone ship landings occur far offshore, while ground pad landings stay near launch sites.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3F186-8AF8-5495-A5A0-F91329EAC6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47" r="32831" b="-1"/>
          <a:stretch>
            <a:fillRect/>
          </a:stretch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62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&lt;</a:t>
            </a:r>
            <a:r>
              <a:rPr lang="en-US" sz="4400" kern="1200" dirty="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rPr>
              <a:t>Total Successful </a:t>
            </a:r>
            <a:r>
              <a:rPr lang="en-US" sz="4400" dirty="0">
                <a:solidFill>
                  <a:schemeClr val="tx1"/>
                </a:solidFill>
                <a:latin typeface="Abadi" panose="020B0604020104020204" pitchFamily="34" charset="0"/>
              </a:rPr>
              <a:t>Launch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&gt;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310C7-7E29-756A-EA47-485765AB1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080" y="704504"/>
            <a:ext cx="6877840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500" dirty="0"/>
              <a:t>Replace &lt;Dashboard screenshot 1&gt; title with an appropriate title</a:t>
            </a:r>
          </a:p>
          <a:p>
            <a:pPr>
              <a:spcBef>
                <a:spcPts val="1400"/>
              </a:spcBef>
            </a:pPr>
            <a:r>
              <a:rPr lang="en-US" sz="1500" dirty="0"/>
              <a:t>Show the screenshot of launch success count for all sites, in a </a:t>
            </a:r>
            <a:r>
              <a:rPr lang="en-US" sz="1500" dirty="0" err="1"/>
              <a:t>piechart</a:t>
            </a:r>
            <a:endParaRPr lang="en-US" sz="1500" dirty="0"/>
          </a:p>
          <a:p>
            <a:pPr>
              <a:spcBef>
                <a:spcPts val="1400"/>
              </a:spcBef>
            </a:pPr>
            <a:r>
              <a:rPr lang="en-US" sz="1500" dirty="0"/>
              <a:t>Explain the important elements and findings on the screenshot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400" dirty="0">
                <a:latin typeface="Abadi" panose="020B0604020104020204" pitchFamily="34" charset="0"/>
              </a:rPr>
              <a:t>The pie chart shows the proportion of successful vs. failed launches.</a:t>
            </a:r>
            <a:br>
              <a:rPr lang="en-US" sz="1400" dirty="0">
                <a:latin typeface="Abadi" panose="020B0604020104020204" pitchFamily="34" charset="0"/>
              </a:rPr>
            </a:br>
            <a:r>
              <a:rPr lang="en-US" sz="1400" dirty="0">
                <a:latin typeface="Abadi" panose="020B0604020104020204" pitchFamily="34" charset="0"/>
              </a:rPr>
              <a:t>Key finding: Most launches are successful, highlighting SpaceX’s high mission reliability.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64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&lt;Highest Success Ratio Launch Site&gt;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1FC60-4FC1-9E07-31E0-7861FBC15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520" y="704504"/>
            <a:ext cx="7534959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500" dirty="0"/>
              <a:t>Replace &lt;Dashboard screenshot 2&gt; title with an appropriate title</a:t>
            </a:r>
          </a:p>
          <a:p>
            <a:pPr>
              <a:spcBef>
                <a:spcPts val="1400"/>
              </a:spcBef>
            </a:pPr>
            <a:r>
              <a:rPr lang="en-US" sz="1500" dirty="0"/>
              <a:t>Show the screenshot of the </a:t>
            </a:r>
            <a:r>
              <a:rPr lang="en-US" sz="1500" dirty="0" err="1"/>
              <a:t>piechart</a:t>
            </a:r>
            <a:r>
              <a:rPr lang="en-US" sz="1500" dirty="0"/>
              <a:t> for the launch site with highest launch success ratio</a:t>
            </a:r>
          </a:p>
          <a:p>
            <a:pPr>
              <a:spcBef>
                <a:spcPts val="1400"/>
              </a:spcBef>
            </a:pPr>
            <a:r>
              <a:rPr lang="en-US" sz="1500" dirty="0"/>
              <a:t>Explain the important elements and findings on the screenshot</a:t>
            </a:r>
          </a:p>
          <a:p>
            <a:pPr marL="457200" lvl="1" indent="0">
              <a:buNone/>
            </a:pPr>
            <a:r>
              <a:rPr lang="en-US" sz="1400" dirty="0">
                <a:latin typeface="Abadi" panose="020B0604020104020204" pitchFamily="34" charset="0"/>
              </a:rPr>
              <a:t>The pie chart shows success vs. failure for the most reliable launch site.</a:t>
            </a:r>
            <a:br>
              <a:rPr lang="en-US" sz="1400" dirty="0">
                <a:latin typeface="Abadi" panose="020B0604020104020204" pitchFamily="34" charset="0"/>
              </a:rPr>
            </a:br>
            <a:r>
              <a:rPr lang="en-US" sz="1400" dirty="0">
                <a:latin typeface="Abadi" panose="020B0604020104020204" pitchFamily="34" charset="0"/>
              </a:rPr>
              <a:t>Key finding: This site has a very high success ratio, confirming it as SpaceX’s most dependable launch location.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65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5894962" y="479493"/>
            <a:ext cx="5458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&lt;Payload Launch Outcome&gt;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66C62-7CA2-72A5-98A0-6C6037C47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81" y="660571"/>
            <a:ext cx="4777381" cy="26139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Replace &lt;Dashboard screenshot 3&gt; title with an appropriate title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Show screenshots of Payload vs. Launch Outcome scatter plot for all sites, with different payload selected in the range slider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Explain the important elements and findings on the screenshot, such as which payload range or booster version have the largest success rate, etc.</a:t>
            </a:r>
          </a:p>
          <a:p>
            <a:pPr marL="457200" lvl="1" indent="0">
              <a:buNone/>
            </a:pPr>
            <a:r>
              <a:rPr lang="en-IN" sz="1400" dirty="0">
                <a:latin typeface="Abadi" panose="020B0604020104020204" pitchFamily="34" charset="0"/>
              </a:rPr>
              <a:t>Mid-range payloads (4000–6000 kg) have the highest success rate.</a:t>
            </a:r>
          </a:p>
          <a:p>
            <a:pPr marL="457200" lvl="1" indent="0">
              <a:buNone/>
            </a:pPr>
            <a:r>
              <a:rPr lang="en-IN" sz="1400" dirty="0">
                <a:latin typeface="Abadi" panose="020B0604020104020204" pitchFamily="34" charset="0"/>
              </a:rPr>
              <a:t>Some booster versions consistently succeed in this range, showing reliability with moderate payloads.</a:t>
            </a:r>
          </a:p>
          <a:p>
            <a:pPr>
              <a:spcBef>
                <a:spcPts val="1400"/>
              </a:spcBef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66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514FC4-FD13-07C0-24A6-5F36C300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3781"/>
            <a:ext cx="5056762" cy="97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5894962" y="479493"/>
            <a:ext cx="5458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graph of a number of blue squares&#10;&#10;AI-generated content may be incorrect.">
            <a:extLst>
              <a:ext uri="{FF2B5EF4-FFF2-40B4-BE49-F238E27FC236}">
                <a16:creationId xmlns:a16="http://schemas.microsoft.com/office/drawing/2014/main" id="{9A3BC459-96CC-458E-D063-C13DBE0C6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82" y="2012433"/>
            <a:ext cx="4777381" cy="266338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Visualize the built model accuracy for all built classification models, in a bar chart</a:t>
            </a:r>
          </a:p>
          <a:p>
            <a:pPr>
              <a:spcBef>
                <a:spcPts val="1400"/>
              </a:spcBef>
            </a:pPr>
            <a:r>
              <a:rPr lang="en-US" dirty="0"/>
              <a:t>Find which model has the highest classification accuracy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dirty="0"/>
              <a:t>You can clearly see that all models giving the same accuracy.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68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5894962" y="479493"/>
            <a:ext cx="5458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160B0-9B92-A6FB-B0B7-7FC8E8293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534695"/>
            <a:ext cx="4777381" cy="361886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Show the confusion matrix of the best performing model with an explanation </a:t>
            </a:r>
          </a:p>
          <a:p>
            <a:pPr marL="457200" lvl="1" indent="0">
              <a:buNone/>
            </a:pPr>
            <a:r>
              <a:rPr lang="en-IN" sz="1800" dirty="0">
                <a:latin typeface="Abadi" panose="020B0604020104020204" pitchFamily="34" charset="0"/>
              </a:rPr>
              <a:t>The matrix shows how well the best model classified Success and Failure.</a:t>
            </a:r>
          </a:p>
          <a:p>
            <a:pPr marL="457200" lvl="1" indent="0">
              <a:buNone/>
            </a:pPr>
            <a:r>
              <a:rPr lang="en-IN" sz="1800" dirty="0">
                <a:latin typeface="Abadi" panose="020B0604020104020204" pitchFamily="34" charset="0"/>
              </a:rPr>
              <a:t>Most predictions are correctly classified.</a:t>
            </a:r>
          </a:p>
          <a:p>
            <a:pPr marL="457200" lvl="1" indent="0">
              <a:buNone/>
            </a:pPr>
            <a:r>
              <a:rPr lang="en-IN" sz="1800" dirty="0">
                <a:latin typeface="Abadi" panose="020B0604020104020204" pitchFamily="34" charset="0"/>
              </a:rPr>
              <a:t>Very few misclassifications, confirming the model’s strong performance</a:t>
            </a:r>
            <a:endParaRPr lang="en-US" sz="1800" dirty="0">
              <a:latin typeface="Abadi" panose="020B06040201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69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buNone/>
            </a:pPr>
            <a:r>
              <a:rPr lang="en-IN" sz="1800" b="1" u="sng" dirty="0">
                <a:latin typeface="Abadi" panose="020B0604020104020204" pitchFamily="34" charset="0"/>
              </a:rPr>
              <a:t>Primary Sources</a:t>
            </a:r>
            <a:r>
              <a:rPr lang="en-IN" sz="1800" b="1" dirty="0">
                <a:latin typeface="Abadi" panose="020B0604020104020204" pitchFamily="34" charset="0"/>
              </a:rPr>
              <a:t>:</a:t>
            </a:r>
            <a:endParaRPr lang="en-IN" sz="1800" dirty="0">
              <a:latin typeface="Abadi" panose="020B0604020104020204" pitchFamily="34" charset="0"/>
            </a:endParaRPr>
          </a:p>
          <a:p>
            <a:pPr lvl="1"/>
            <a:r>
              <a:rPr lang="en-IN" sz="1800" b="1" dirty="0">
                <a:latin typeface="Abadi" panose="020B0604020104020204" pitchFamily="34" charset="0"/>
              </a:rPr>
              <a:t>SpaceX Public REST API</a:t>
            </a:r>
            <a:br>
              <a:rPr lang="en-IN" sz="1800" dirty="0">
                <a:latin typeface="Abadi" panose="020B0604020104020204" pitchFamily="34" charset="0"/>
              </a:rPr>
            </a:br>
            <a:r>
              <a:rPr lang="en-IN" sz="1800" dirty="0">
                <a:latin typeface="Abadi" panose="020B0604020104020204" pitchFamily="34" charset="0"/>
              </a:rPr>
              <a:t>→ Used to gather structured launch data including rocket type, payload, site, and outcome.</a:t>
            </a:r>
          </a:p>
          <a:p>
            <a:pPr lvl="1"/>
            <a:r>
              <a:rPr lang="en-IN" sz="1800" b="1" dirty="0">
                <a:latin typeface="Abadi" panose="020B0604020104020204" pitchFamily="34" charset="0"/>
              </a:rPr>
              <a:t>Web Scraping (Wikipedia &amp; SpaceX sites)</a:t>
            </a:r>
            <a:br>
              <a:rPr lang="en-IN" sz="1800" dirty="0">
                <a:latin typeface="Abadi" panose="020B0604020104020204" pitchFamily="34" charset="0"/>
              </a:rPr>
            </a:br>
            <a:r>
              <a:rPr lang="en-IN" sz="1800" dirty="0">
                <a:latin typeface="Abadi" panose="020B0604020104020204" pitchFamily="34" charset="0"/>
              </a:rPr>
              <a:t>→ Used to obtain additional contextual data like site coordinates, landing types, booster details.</a:t>
            </a:r>
          </a:p>
          <a:p>
            <a:pPr marL="457200" lvl="1" indent="0">
              <a:buNone/>
            </a:pPr>
            <a:r>
              <a:rPr lang="en-IN" sz="1800" b="1" u="sng" dirty="0"/>
              <a:t>Tools &amp; Technologies</a:t>
            </a:r>
            <a:r>
              <a:rPr lang="en-IN" sz="1800" b="1" dirty="0"/>
              <a:t>:</a:t>
            </a:r>
            <a:endParaRPr lang="en-IN" sz="1800" dirty="0"/>
          </a:p>
          <a:p>
            <a:pPr lvl="1"/>
            <a:r>
              <a:rPr lang="en-IN" sz="1800" dirty="0">
                <a:latin typeface="Abadi" panose="020B0604020104020204" pitchFamily="34" charset="0"/>
              </a:rPr>
              <a:t>Python</a:t>
            </a:r>
          </a:p>
          <a:p>
            <a:pPr lvl="1"/>
            <a:r>
              <a:rPr lang="en-IN" sz="1800" dirty="0">
                <a:latin typeface="Abadi" panose="020B0604020104020204" pitchFamily="34" charset="0"/>
              </a:rPr>
              <a:t>requests for API calls</a:t>
            </a:r>
          </a:p>
          <a:p>
            <a:pPr lvl="1"/>
            <a:r>
              <a:rPr lang="en-IN" sz="1800" dirty="0" err="1">
                <a:latin typeface="Abadi" panose="020B0604020104020204" pitchFamily="34" charset="0"/>
              </a:rPr>
              <a:t>BeautifulSoup</a:t>
            </a:r>
            <a:r>
              <a:rPr lang="en-IN" sz="1800" dirty="0">
                <a:latin typeface="Abadi" panose="020B0604020104020204" pitchFamily="34" charset="0"/>
              </a:rPr>
              <a:t> for web scraping</a:t>
            </a:r>
          </a:p>
          <a:p>
            <a:pPr lvl="1"/>
            <a:r>
              <a:rPr lang="en-IN" sz="1800" dirty="0">
                <a:latin typeface="Abadi" panose="020B0604020104020204" pitchFamily="34" charset="0"/>
              </a:rPr>
              <a:t>pandas for JSON normalization and </a:t>
            </a:r>
            <a:r>
              <a:rPr lang="en-IN" sz="1800" dirty="0" err="1">
                <a:latin typeface="Abadi" panose="020B0604020104020204" pitchFamily="34" charset="0"/>
              </a:rPr>
              <a:t>dataframes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IN" sz="2400" dirty="0">
                <a:latin typeface="Abadi" panose="020B0604020104020204" pitchFamily="34" charset="0"/>
              </a:rPr>
              <a:t>Logistic Regression achieved the highest accuracy, making it the best-performing classification model for predicting launch success.</a:t>
            </a:r>
          </a:p>
          <a:p>
            <a:r>
              <a:rPr lang="en-IN" sz="2400" dirty="0">
                <a:latin typeface="Abadi" panose="020B0604020104020204" pitchFamily="34" charset="0"/>
              </a:rPr>
              <a:t>Standardizing the data significantly improved model performance and stability across all classifiers.</a:t>
            </a:r>
          </a:p>
          <a:p>
            <a:r>
              <a:rPr lang="en-IN" sz="2400" dirty="0">
                <a:latin typeface="Abadi" panose="020B0604020104020204" pitchFamily="34" charset="0"/>
              </a:rPr>
              <a:t>Launch outcome prediction was most accurate when using well-tuned hyperparameters through </a:t>
            </a:r>
            <a:r>
              <a:rPr lang="en-IN" sz="2400" dirty="0" err="1">
                <a:latin typeface="Abadi" panose="020B0604020104020204" pitchFamily="34" charset="0"/>
              </a:rPr>
              <a:t>GridSearchCV</a:t>
            </a:r>
            <a:r>
              <a:rPr lang="en-IN" sz="2400" dirty="0">
                <a:latin typeface="Abadi" panose="020B0604020104020204" pitchFamily="34" charset="0"/>
              </a:rPr>
              <a:t>.</a:t>
            </a:r>
          </a:p>
          <a:p>
            <a:r>
              <a:rPr lang="en-IN" sz="2400" dirty="0">
                <a:latin typeface="Abadi" panose="020B0604020104020204" pitchFamily="34" charset="0"/>
              </a:rPr>
              <a:t>The confusion matrix of the best model showed minimal misclassifications, confirming high reliability.</a:t>
            </a:r>
          </a:p>
          <a:p>
            <a:r>
              <a:rPr lang="en-IN" sz="2400" dirty="0">
                <a:latin typeface="Abadi" panose="020B0604020104020204" pitchFamily="34" charset="0"/>
              </a:rPr>
              <a:t>This classification pipeline can be scaled for future predictions to support mission planning and decision-making.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:-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https://github.com/Anuj-86/NB_repo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Raw URL :-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https://raw.githubusercontent.com/Anuj-86/NB_repo/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Raw URL :-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https://raw.githubusercontent.com/Anuj-86/NB_repo/main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6C67CDF-495C-A66E-83CE-7EA91B8E391B}"/>
              </a:ext>
            </a:extLst>
          </p:cNvPr>
          <p:cNvSpPr txBox="1"/>
          <p:nvPr/>
        </p:nvSpPr>
        <p:spPr>
          <a:xfrm>
            <a:off x="148280" y="805683"/>
            <a:ext cx="11701849" cy="3098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collected.(contd.)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lvl="1"/>
            <a:r>
              <a:rPr lang="en-IN" b="1" dirty="0">
                <a:latin typeface="Abadi" panose="020B0604020104020204" pitchFamily="34" charset="0"/>
              </a:rPr>
              <a:t>Collection Process Summary (Key Phrases)</a:t>
            </a:r>
            <a:r>
              <a:rPr lang="en-IN" b="1" dirty="0"/>
              <a:t>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Abadi" panose="020B0604020104020204" pitchFamily="34" charset="0"/>
              </a:rPr>
              <a:t>Initiate API request to https://api.spacexdata.com/v4/launches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Abadi" panose="020B0604020104020204" pitchFamily="34" charset="0"/>
              </a:rPr>
              <a:t>Parse JSON response using </a:t>
            </a:r>
            <a:r>
              <a:rPr lang="en-IN" dirty="0" err="1">
                <a:latin typeface="Abadi" panose="020B0604020104020204" pitchFamily="34" charset="0"/>
              </a:rPr>
              <a:t>json.loads</a:t>
            </a:r>
            <a:r>
              <a:rPr lang="en-IN" dirty="0">
                <a:latin typeface="Abadi" panose="020B0604020104020204" pitchFamily="34" charset="0"/>
              </a:rPr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Abadi" panose="020B0604020104020204" pitchFamily="34" charset="0"/>
              </a:rPr>
              <a:t>Normalize data using </a:t>
            </a:r>
            <a:r>
              <a:rPr lang="en-IN" dirty="0" err="1">
                <a:latin typeface="Abadi" panose="020B0604020104020204" pitchFamily="34" charset="0"/>
              </a:rPr>
              <a:t>pandas.json_normalize</a:t>
            </a:r>
            <a:r>
              <a:rPr lang="en-IN" dirty="0">
                <a:latin typeface="Abadi" panose="020B0604020104020204" pitchFamily="34" charset="0"/>
              </a:rPr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Abadi" panose="020B0604020104020204" pitchFamily="34" charset="0"/>
              </a:rPr>
              <a:t>Scrape Wikipedia launch history page using </a:t>
            </a:r>
            <a:r>
              <a:rPr lang="en-IN" dirty="0" err="1">
                <a:latin typeface="Abadi" panose="020B0604020104020204" pitchFamily="34" charset="0"/>
              </a:rPr>
              <a:t>requests.get</a:t>
            </a:r>
            <a:r>
              <a:rPr lang="en-IN" dirty="0">
                <a:latin typeface="Abadi" panose="020B0604020104020204" pitchFamily="34" charset="0"/>
              </a:rPr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Abadi" panose="020B0604020104020204" pitchFamily="34" charset="0"/>
              </a:rPr>
              <a:t>Parse with </a:t>
            </a:r>
            <a:r>
              <a:rPr lang="en-IN" dirty="0" err="1">
                <a:latin typeface="Abadi" panose="020B0604020104020204" pitchFamily="34" charset="0"/>
              </a:rPr>
              <a:t>BeautifulSoup</a:t>
            </a:r>
            <a:r>
              <a:rPr lang="en-IN" dirty="0">
                <a:latin typeface="Abadi" panose="020B0604020104020204" pitchFamily="34" charset="0"/>
              </a:rPr>
              <a:t> → Extract relevant tables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924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2DC3E-08AA-26BF-F3D7-BDCCE20C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172" y="511293"/>
            <a:ext cx="3399401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8DB717-627D-6E03-1964-CDE8008A123C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>
                <a:effectLst/>
              </a:rPr>
              <a:t>You need to present your data collection process use key phrases and flowcharts</a:t>
            </a:r>
          </a:p>
          <a:p>
            <a:pPr marL="28575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/>
              <a:t>[Start] → [API Request to SpaceX] → [Receive JSON] → [Normalize with Pandas] 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/>
              <a:t>        → [Web Scraping Launch Pages] → [Extract Tables with BeautifulSoup] 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/>
              <a:t>        → [Merge Data Sources] → [Unified Dataset for Analysis]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/>
              <a:t> </a:t>
            </a:r>
          </a:p>
          <a:p>
            <a:pPr marL="28575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6372966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</TotalTime>
  <Words>3925</Words>
  <Application>Microsoft Office PowerPoint</Application>
  <PresentationFormat>Widescreen</PresentationFormat>
  <Paragraphs>448</Paragraphs>
  <Slides>72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Abadi</vt:lpstr>
      <vt:lpstr>Aptos</vt:lpstr>
      <vt:lpstr>Arial</vt:lpstr>
      <vt:lpstr>Calibri</vt:lpstr>
      <vt:lpstr>Courier New</vt:lpstr>
      <vt:lpstr>IBM Plex Mono SemiBold</vt:lpstr>
      <vt:lpstr>Symbol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Anuj Dwivedi</cp:lastModifiedBy>
  <cp:revision>323</cp:revision>
  <dcterms:created xsi:type="dcterms:W3CDTF">2021-04-29T18:58:34Z</dcterms:created>
  <dcterms:modified xsi:type="dcterms:W3CDTF">2025-08-07T21:21:21Z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